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9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  <p:sldMasterId id="2147483668" r:id="rId4"/>
    <p:sldMasterId id="2147483672" r:id="rId5"/>
    <p:sldMasterId id="2147483676" r:id="rId6"/>
    <p:sldMasterId id="2147483680" r:id="rId7"/>
    <p:sldMasterId id="2147483684" r:id="rId8"/>
    <p:sldMasterId id="2147483688" r:id="rId9"/>
    <p:sldMasterId id="2147483692" r:id="rId10"/>
  </p:sldMasterIdLst>
  <p:notesMasterIdLst>
    <p:notesMasterId r:id="rId35"/>
  </p:notesMasterIdLst>
  <p:sldIdLst>
    <p:sldId id="470" r:id="rId11"/>
    <p:sldId id="353" r:id="rId12"/>
    <p:sldId id="471" r:id="rId13"/>
    <p:sldId id="352" r:id="rId14"/>
    <p:sldId id="475" r:id="rId15"/>
    <p:sldId id="472" r:id="rId16"/>
    <p:sldId id="476" r:id="rId17"/>
    <p:sldId id="477" r:id="rId18"/>
    <p:sldId id="473" r:id="rId19"/>
    <p:sldId id="479" r:id="rId20"/>
    <p:sldId id="492" r:id="rId21"/>
    <p:sldId id="480" r:id="rId22"/>
    <p:sldId id="481" r:id="rId23"/>
    <p:sldId id="488" r:id="rId24"/>
    <p:sldId id="489" r:id="rId25"/>
    <p:sldId id="490" r:id="rId26"/>
    <p:sldId id="491" r:id="rId27"/>
    <p:sldId id="482" r:id="rId28"/>
    <p:sldId id="474" r:id="rId29"/>
    <p:sldId id="493" r:id="rId30"/>
    <p:sldId id="485" r:id="rId31"/>
    <p:sldId id="486" r:id="rId32"/>
    <p:sldId id="484" r:id="rId33"/>
    <p:sldId id="297" r:id="rId34"/>
  </p:sldIdLst>
  <p:sldSz cx="12190413" cy="6859588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66B1"/>
    <a:srgbClr val="681F4E"/>
    <a:srgbClr val="1255A6"/>
    <a:srgbClr val="0C3A71"/>
    <a:srgbClr val="3296A8"/>
    <a:srgbClr val="6D8AAB"/>
    <a:srgbClr val="31709C"/>
    <a:srgbClr val="7697B3"/>
    <a:srgbClr val="6FA094"/>
    <a:srgbClr val="94B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95" autoAdjust="0"/>
    <p:restoredTop sz="97778" autoAdjust="0"/>
  </p:normalViewPr>
  <p:slideViewPr>
    <p:cSldViewPr snapToGrid="0" showGuides="1">
      <p:cViewPr>
        <p:scale>
          <a:sx n="50" d="100"/>
          <a:sy n="50" d="100"/>
        </p:scale>
        <p:origin x="1099" y="811"/>
      </p:cViewPr>
      <p:guideLst>
        <p:guide orient="horz" pos="2161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theme" Target="theme/theme1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microsoft.com/office/2015/10/relationships/revisionInfo" Target="revisionInfo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tags" Target="tags/tag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51437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9591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2403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945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9213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1166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0136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054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123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279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3413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0247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51583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7071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089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539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162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02422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9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microsoft.com/office/2007/relationships/hdphoto" Target="../media/hdphoto1.wdp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Relationship Id="rId4" Type="http://schemas.microsoft.com/office/2007/relationships/hdphoto" Target="../media/hdphoto1.wdp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Relationship Id="rId4" Type="http://schemas.microsoft.com/office/2007/relationships/hdphoto" Target="../media/hdphoto1.wdp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Relationship Id="rId4" Type="http://schemas.microsoft.com/office/2007/relationships/hdphoto" Target="../media/hdphoto1.wdp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Relationship Id="rId4" Type="http://schemas.microsoft.com/office/2007/relationships/hdphoto" Target="../media/hdphoto1.wdp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Relationship Id="rId4" Type="http://schemas.microsoft.com/office/2007/relationships/hdphoto" Target="../media/hdphoto1.wdp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91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7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23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798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83489971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497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453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70962210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168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932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697907939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78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738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39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45302849"/>
      </p:ext>
    </p:extLst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9907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292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174124145"/>
      </p:ext>
    </p:extLst>
  </p:cSld>
  <p:clrMapOvr>
    <a:masterClrMapping/>
  </p:clrMapOvr>
  <p:hf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474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444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02747024"/>
      </p:ext>
    </p:extLst>
  </p:cSld>
  <p:clrMapOvr>
    <a:masterClrMapping/>
  </p:clrMapOvr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15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619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2940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8163827"/>
      </p:ext>
    </p:extLst>
  </p:cSld>
  <p:clrMapOvr>
    <a:masterClrMapping/>
  </p:clrMapOvr>
  <p:hf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1362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507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552026902"/>
      </p:ext>
    </p:extLst>
  </p:cSld>
  <p:clrMapOvr>
    <a:masterClrMapping/>
  </p:clrMapOvr>
  <p:hf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9256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9023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9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5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85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3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5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570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60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78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413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20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39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48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714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DE672876-5DBC-42A3-A233-FB1811549B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D3D58B1-2B85-4B8F-ABA8-4A72E8AE90D6}"/>
              </a:ext>
            </a:extLst>
          </p:cNvPr>
          <p:cNvSpPr txBox="1"/>
          <p:nvPr/>
        </p:nvSpPr>
        <p:spPr>
          <a:xfrm>
            <a:off x="2516637" y="1452225"/>
            <a:ext cx="71384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2166B1"/>
                </a:solidFill>
                <a:cs typeface="+mn-ea"/>
                <a:sym typeface="+mn-lt"/>
              </a:rPr>
              <a:t>《</a:t>
            </a:r>
            <a:r>
              <a:rPr lang="zh-CN" altLang="en-US" sz="6000" b="1" dirty="0">
                <a:solidFill>
                  <a:srgbClr val="2166B1"/>
                </a:solidFill>
                <a:cs typeface="+mn-ea"/>
                <a:sym typeface="+mn-lt"/>
              </a:rPr>
              <a:t>美丽的小兴安岭</a:t>
            </a:r>
            <a:r>
              <a:rPr lang="en-US" altLang="zh-CN" sz="6000" b="1" dirty="0">
                <a:solidFill>
                  <a:srgbClr val="2166B1"/>
                </a:solidFill>
                <a:cs typeface="+mn-ea"/>
                <a:sym typeface="+mn-lt"/>
              </a:rPr>
              <a:t>》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D00B771F-72C2-4C52-82B0-CDBC2C97524D}"/>
              </a:ext>
            </a:extLst>
          </p:cNvPr>
          <p:cNvSpPr/>
          <p:nvPr/>
        </p:nvSpPr>
        <p:spPr>
          <a:xfrm>
            <a:off x="3045873" y="2582987"/>
            <a:ext cx="6069552" cy="643116"/>
          </a:xfrm>
          <a:prstGeom prst="rect">
            <a:avLst/>
          </a:prstGeom>
          <a:solidFill>
            <a:srgbClr val="216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1465B"/>
              </a:solidFill>
              <a:cs typeface="+mn-ea"/>
              <a:sym typeface="+mn-lt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xmlns="" id="{1A37CEB5-C237-410D-AC19-0C8EC97AAC5A}"/>
              </a:ext>
            </a:extLst>
          </p:cNvPr>
          <p:cNvSpPr txBox="1"/>
          <p:nvPr/>
        </p:nvSpPr>
        <p:spPr>
          <a:xfrm>
            <a:off x="3315078" y="2617947"/>
            <a:ext cx="5416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600" smtClean="0">
                <a:solidFill>
                  <a:schemeClr val="bg1"/>
                </a:solidFill>
                <a:cs typeface="+mn-ea"/>
                <a:sym typeface="+mn-lt"/>
              </a:rPr>
              <a:t>人教新课标三年级语文上册</a:t>
            </a:r>
            <a:endParaRPr lang="en-US" altLang="zh-CN" sz="28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15A0B566-FAEB-415A-967D-88847F593A64}"/>
              </a:ext>
            </a:extLst>
          </p:cNvPr>
          <p:cNvGrpSpPr/>
          <p:nvPr/>
        </p:nvGrpSpPr>
        <p:grpSpPr>
          <a:xfrm>
            <a:off x="3045872" y="3404492"/>
            <a:ext cx="6069551" cy="179224"/>
            <a:chOff x="1839287" y="5184146"/>
            <a:chExt cx="2767715" cy="95254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6A497D27-7FFE-4D71-99D5-844F3DAD8210}"/>
                </a:ext>
              </a:extLst>
            </p:cNvPr>
            <p:cNvGrpSpPr/>
            <p:nvPr/>
          </p:nvGrpSpPr>
          <p:grpSpPr>
            <a:xfrm>
              <a:off x="2591031" y="5184150"/>
              <a:ext cx="2015971" cy="95250"/>
              <a:chOff x="2425983" y="5170170"/>
              <a:chExt cx="2015971" cy="156210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xmlns="" id="{82FD3E76-CAA8-4ACD-A0AE-F13B09C0FB3D}"/>
                  </a:ext>
                </a:extLst>
              </p:cNvPr>
              <p:cNvGrpSpPr/>
              <p:nvPr/>
            </p:nvGrpSpPr>
            <p:grpSpPr>
              <a:xfrm>
                <a:off x="2425983" y="5179695"/>
                <a:ext cx="1009343" cy="146685"/>
                <a:chOff x="2425983" y="5179695"/>
                <a:chExt cx="1009343" cy="146685"/>
              </a:xfrm>
            </p:grpSpPr>
            <p:grpSp>
              <p:nvGrpSpPr>
                <p:cNvPr id="38" name="组合 37">
                  <a:extLst>
                    <a:ext uri="{FF2B5EF4-FFF2-40B4-BE49-F238E27FC236}">
                      <a16:creationId xmlns:a16="http://schemas.microsoft.com/office/drawing/2014/main" xmlns="" id="{52ED375D-DCF8-4945-981E-2BEE8DA4CD1A}"/>
                    </a:ext>
                  </a:extLst>
                </p:cNvPr>
                <p:cNvGrpSpPr/>
                <p:nvPr/>
              </p:nvGrpSpPr>
              <p:grpSpPr>
                <a:xfrm>
                  <a:off x="2425983" y="5186045"/>
                  <a:ext cx="504518" cy="140335"/>
                  <a:chOff x="2425983" y="5186045"/>
                  <a:chExt cx="504518" cy="140335"/>
                </a:xfrm>
              </p:grpSpPr>
              <p:grpSp>
                <p:nvGrpSpPr>
                  <p:cNvPr id="46" name="组合 45">
                    <a:extLst>
                      <a:ext uri="{FF2B5EF4-FFF2-40B4-BE49-F238E27FC236}">
                        <a16:creationId xmlns:a16="http://schemas.microsoft.com/office/drawing/2014/main" xmlns="" id="{D839290C-3FD8-439C-962F-8FBF1923C102}"/>
                      </a:ext>
                    </a:extLst>
                  </p:cNvPr>
                  <p:cNvGrpSpPr/>
                  <p:nvPr/>
                </p:nvGrpSpPr>
                <p:grpSpPr>
                  <a:xfrm>
                    <a:off x="2425983" y="5189220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50" name="直接连接符 49">
                      <a:extLst>
                        <a:ext uri="{FF2B5EF4-FFF2-40B4-BE49-F238E27FC236}">
                          <a16:creationId xmlns:a16="http://schemas.microsoft.com/office/drawing/2014/main" xmlns="" id="{210AD77B-AC1F-4A29-99C9-EC9D600D8FC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直接连接符 50">
                      <a:extLst>
                        <a:ext uri="{FF2B5EF4-FFF2-40B4-BE49-F238E27FC236}">
                          <a16:creationId xmlns:a16="http://schemas.microsoft.com/office/drawing/2014/main" xmlns="" id="{45D5F443-7955-463D-B76F-27475AD03B0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7" name="组合 46">
                    <a:extLst>
                      <a:ext uri="{FF2B5EF4-FFF2-40B4-BE49-F238E27FC236}">
                        <a16:creationId xmlns:a16="http://schemas.microsoft.com/office/drawing/2014/main" xmlns="" id="{3BD48CE7-C6D5-4778-8962-D5E08ECAE825}"/>
                      </a:ext>
                    </a:extLst>
                  </p:cNvPr>
                  <p:cNvGrpSpPr/>
                  <p:nvPr/>
                </p:nvGrpSpPr>
                <p:grpSpPr>
                  <a:xfrm>
                    <a:off x="2676808" y="5186045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48" name="直接连接符 47">
                      <a:extLst>
                        <a:ext uri="{FF2B5EF4-FFF2-40B4-BE49-F238E27FC236}">
                          <a16:creationId xmlns:a16="http://schemas.microsoft.com/office/drawing/2014/main" xmlns="" id="{4EE6D462-8DD8-4FDC-BE9B-C16711BC3AD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直接连接符 48">
                      <a:extLst>
                        <a:ext uri="{FF2B5EF4-FFF2-40B4-BE49-F238E27FC236}">
                          <a16:creationId xmlns:a16="http://schemas.microsoft.com/office/drawing/2014/main" xmlns="" id="{56FB47AA-6FEE-40F5-8311-39961060B56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9" name="组合 38">
                  <a:extLst>
                    <a:ext uri="{FF2B5EF4-FFF2-40B4-BE49-F238E27FC236}">
                      <a16:creationId xmlns:a16="http://schemas.microsoft.com/office/drawing/2014/main" xmlns="" id="{9D69587A-2C62-4CB4-AEDA-14FC18BE334C}"/>
                    </a:ext>
                  </a:extLst>
                </p:cNvPr>
                <p:cNvGrpSpPr/>
                <p:nvPr/>
              </p:nvGrpSpPr>
              <p:grpSpPr>
                <a:xfrm>
                  <a:off x="2930808" y="5179695"/>
                  <a:ext cx="504518" cy="140335"/>
                  <a:chOff x="2425983" y="5186045"/>
                  <a:chExt cx="504518" cy="140335"/>
                </a:xfrm>
              </p:grpSpPr>
              <p:grpSp>
                <p:nvGrpSpPr>
                  <p:cNvPr id="40" name="组合 39">
                    <a:extLst>
                      <a:ext uri="{FF2B5EF4-FFF2-40B4-BE49-F238E27FC236}">
                        <a16:creationId xmlns:a16="http://schemas.microsoft.com/office/drawing/2014/main" xmlns="" id="{353D5100-AA8A-4B01-934B-B977323DA81A}"/>
                      </a:ext>
                    </a:extLst>
                  </p:cNvPr>
                  <p:cNvGrpSpPr/>
                  <p:nvPr/>
                </p:nvGrpSpPr>
                <p:grpSpPr>
                  <a:xfrm>
                    <a:off x="2425983" y="5189220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44" name="直接连接符 43">
                      <a:extLst>
                        <a:ext uri="{FF2B5EF4-FFF2-40B4-BE49-F238E27FC236}">
                          <a16:creationId xmlns:a16="http://schemas.microsoft.com/office/drawing/2014/main" xmlns="" id="{F651316A-0DD5-4CD5-BB47-A7F4A7CEA9B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直接连接符 44">
                      <a:extLst>
                        <a:ext uri="{FF2B5EF4-FFF2-40B4-BE49-F238E27FC236}">
                          <a16:creationId xmlns:a16="http://schemas.microsoft.com/office/drawing/2014/main" xmlns="" id="{987A1101-0AC1-4226-840C-C7B4414EED1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1" name="组合 40">
                    <a:extLst>
                      <a:ext uri="{FF2B5EF4-FFF2-40B4-BE49-F238E27FC236}">
                        <a16:creationId xmlns:a16="http://schemas.microsoft.com/office/drawing/2014/main" xmlns="" id="{052410A1-383A-4A97-A44C-8E72BFFA0A1F}"/>
                      </a:ext>
                    </a:extLst>
                  </p:cNvPr>
                  <p:cNvGrpSpPr/>
                  <p:nvPr/>
                </p:nvGrpSpPr>
                <p:grpSpPr>
                  <a:xfrm>
                    <a:off x="2676808" y="5186045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42" name="直接连接符 41">
                      <a:extLst>
                        <a:ext uri="{FF2B5EF4-FFF2-40B4-BE49-F238E27FC236}">
                          <a16:creationId xmlns:a16="http://schemas.microsoft.com/office/drawing/2014/main" xmlns="" id="{0D86F08B-D8F2-433C-90E8-805C95C6E5A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直接连接符 42">
                      <a:extLst>
                        <a:ext uri="{FF2B5EF4-FFF2-40B4-BE49-F238E27FC236}">
                          <a16:creationId xmlns:a16="http://schemas.microsoft.com/office/drawing/2014/main" xmlns="" id="{95D77668-E80D-4142-9DC2-AE831A2C00D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xmlns="" id="{E1C07919-E97A-47E3-ABF8-5594F6A6D5A4}"/>
                  </a:ext>
                </a:extLst>
              </p:cNvPr>
              <p:cNvGrpSpPr/>
              <p:nvPr/>
            </p:nvGrpSpPr>
            <p:grpSpPr>
              <a:xfrm>
                <a:off x="3432611" y="5170170"/>
                <a:ext cx="1009343" cy="146685"/>
                <a:chOff x="2425983" y="5179695"/>
                <a:chExt cx="1009343" cy="146685"/>
              </a:xfrm>
            </p:grpSpPr>
            <p:grpSp>
              <p:nvGrpSpPr>
                <p:cNvPr id="24" name="组合 23">
                  <a:extLst>
                    <a:ext uri="{FF2B5EF4-FFF2-40B4-BE49-F238E27FC236}">
                      <a16:creationId xmlns:a16="http://schemas.microsoft.com/office/drawing/2014/main" xmlns="" id="{CD76E1C3-DCD9-4D71-BB9E-6A30C7313FDE}"/>
                    </a:ext>
                  </a:extLst>
                </p:cNvPr>
                <p:cNvGrpSpPr/>
                <p:nvPr/>
              </p:nvGrpSpPr>
              <p:grpSpPr>
                <a:xfrm>
                  <a:off x="2425983" y="5186045"/>
                  <a:ext cx="504518" cy="140335"/>
                  <a:chOff x="2425983" y="5186045"/>
                  <a:chExt cx="504518" cy="140335"/>
                </a:xfrm>
              </p:grpSpPr>
              <p:grpSp>
                <p:nvGrpSpPr>
                  <p:cNvPr id="32" name="组合 31">
                    <a:extLst>
                      <a:ext uri="{FF2B5EF4-FFF2-40B4-BE49-F238E27FC236}">
                        <a16:creationId xmlns:a16="http://schemas.microsoft.com/office/drawing/2014/main" xmlns="" id="{D9EC3C39-F933-4B25-90FF-0D47EC810AAF}"/>
                      </a:ext>
                    </a:extLst>
                  </p:cNvPr>
                  <p:cNvGrpSpPr/>
                  <p:nvPr/>
                </p:nvGrpSpPr>
                <p:grpSpPr>
                  <a:xfrm>
                    <a:off x="2425983" y="5189220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36" name="直接连接符 35">
                      <a:extLst>
                        <a:ext uri="{FF2B5EF4-FFF2-40B4-BE49-F238E27FC236}">
                          <a16:creationId xmlns:a16="http://schemas.microsoft.com/office/drawing/2014/main" xmlns="" id="{208AA1E3-C0E1-4874-B373-4579EAF99F0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直接连接符 36">
                      <a:extLst>
                        <a:ext uri="{FF2B5EF4-FFF2-40B4-BE49-F238E27FC236}">
                          <a16:creationId xmlns:a16="http://schemas.microsoft.com/office/drawing/2014/main" xmlns="" id="{8DCBB7E5-753F-4D2A-A06E-5ABBB64EBA8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3" name="组合 32">
                    <a:extLst>
                      <a:ext uri="{FF2B5EF4-FFF2-40B4-BE49-F238E27FC236}">
                        <a16:creationId xmlns:a16="http://schemas.microsoft.com/office/drawing/2014/main" xmlns="" id="{9A889A2B-DF76-429D-995C-E420AFBAE45D}"/>
                      </a:ext>
                    </a:extLst>
                  </p:cNvPr>
                  <p:cNvGrpSpPr/>
                  <p:nvPr/>
                </p:nvGrpSpPr>
                <p:grpSpPr>
                  <a:xfrm>
                    <a:off x="2676808" y="5186045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34" name="直接连接符 33">
                      <a:extLst>
                        <a:ext uri="{FF2B5EF4-FFF2-40B4-BE49-F238E27FC236}">
                          <a16:creationId xmlns:a16="http://schemas.microsoft.com/office/drawing/2014/main" xmlns="" id="{D5FBE3D3-73EB-4AE5-BD3B-BDC1390F5F8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直接连接符 34">
                      <a:extLst>
                        <a:ext uri="{FF2B5EF4-FFF2-40B4-BE49-F238E27FC236}">
                          <a16:creationId xmlns:a16="http://schemas.microsoft.com/office/drawing/2014/main" xmlns="" id="{17A87262-D971-484F-AF61-C7350449ABC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5" name="组合 24">
                  <a:extLst>
                    <a:ext uri="{FF2B5EF4-FFF2-40B4-BE49-F238E27FC236}">
                      <a16:creationId xmlns:a16="http://schemas.microsoft.com/office/drawing/2014/main" xmlns="" id="{909035C5-9583-4CF8-84F4-3DC621004F37}"/>
                    </a:ext>
                  </a:extLst>
                </p:cNvPr>
                <p:cNvGrpSpPr/>
                <p:nvPr/>
              </p:nvGrpSpPr>
              <p:grpSpPr>
                <a:xfrm>
                  <a:off x="2930808" y="5179695"/>
                  <a:ext cx="504518" cy="140335"/>
                  <a:chOff x="2425983" y="5186045"/>
                  <a:chExt cx="504518" cy="140335"/>
                </a:xfrm>
              </p:grpSpPr>
              <p:grpSp>
                <p:nvGrpSpPr>
                  <p:cNvPr id="26" name="组合 25">
                    <a:extLst>
                      <a:ext uri="{FF2B5EF4-FFF2-40B4-BE49-F238E27FC236}">
                        <a16:creationId xmlns:a16="http://schemas.microsoft.com/office/drawing/2014/main" xmlns="" id="{2EFE6D57-BD34-4555-81C6-A7490AF216E7}"/>
                      </a:ext>
                    </a:extLst>
                  </p:cNvPr>
                  <p:cNvGrpSpPr/>
                  <p:nvPr/>
                </p:nvGrpSpPr>
                <p:grpSpPr>
                  <a:xfrm>
                    <a:off x="2425983" y="5189220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30" name="直接连接符 29">
                      <a:extLst>
                        <a:ext uri="{FF2B5EF4-FFF2-40B4-BE49-F238E27FC236}">
                          <a16:creationId xmlns:a16="http://schemas.microsoft.com/office/drawing/2014/main" xmlns="" id="{AB1DDD75-56EC-4A68-A91A-9F5772C9545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直接连接符 30">
                      <a:extLst>
                        <a:ext uri="{FF2B5EF4-FFF2-40B4-BE49-F238E27FC236}">
                          <a16:creationId xmlns:a16="http://schemas.microsoft.com/office/drawing/2014/main" xmlns="" id="{AE51349B-E6D2-4729-8D92-03EC5B6179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7" name="组合 26">
                    <a:extLst>
                      <a:ext uri="{FF2B5EF4-FFF2-40B4-BE49-F238E27FC236}">
                        <a16:creationId xmlns:a16="http://schemas.microsoft.com/office/drawing/2014/main" xmlns="" id="{5C87FBE9-1E42-4FF4-BC57-A8BE47FAD88B}"/>
                      </a:ext>
                    </a:extLst>
                  </p:cNvPr>
                  <p:cNvGrpSpPr/>
                  <p:nvPr/>
                </p:nvGrpSpPr>
                <p:grpSpPr>
                  <a:xfrm>
                    <a:off x="2676808" y="5186045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28" name="直接连接符 27">
                      <a:extLst>
                        <a:ext uri="{FF2B5EF4-FFF2-40B4-BE49-F238E27FC236}">
                          <a16:creationId xmlns:a16="http://schemas.microsoft.com/office/drawing/2014/main" xmlns="" id="{948D26E8-A7D8-435A-A75B-8DA18937770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直接连接符 28">
                      <a:extLst>
                        <a:ext uri="{FF2B5EF4-FFF2-40B4-BE49-F238E27FC236}">
                          <a16:creationId xmlns:a16="http://schemas.microsoft.com/office/drawing/2014/main" xmlns="" id="{6A142A4A-9DD0-4438-B6DA-ABC2C1DB16D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3A48F3A5-C9FC-405B-AFD2-903582A82992}"/>
                </a:ext>
              </a:extLst>
            </p:cNvPr>
            <p:cNvGrpSpPr/>
            <p:nvPr/>
          </p:nvGrpSpPr>
          <p:grpSpPr>
            <a:xfrm>
              <a:off x="1839287" y="5184146"/>
              <a:ext cx="758518" cy="87506"/>
              <a:chOff x="2676808" y="5179695"/>
              <a:chExt cx="758518" cy="143510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xmlns="" id="{6A8BB312-3BC9-4106-AF4E-A7D0FD49E3E5}"/>
                  </a:ext>
                </a:extLst>
              </p:cNvPr>
              <p:cNvGrpSpPr/>
              <p:nvPr/>
            </p:nvGrpSpPr>
            <p:grpSpPr>
              <a:xfrm>
                <a:off x="2676808" y="5186045"/>
                <a:ext cx="253693" cy="137160"/>
                <a:chOff x="2425983" y="5189220"/>
                <a:chExt cx="253693" cy="137160"/>
              </a:xfrm>
            </p:grpSpPr>
            <p:cxnSp>
              <p:nvCxnSpPr>
                <p:cNvPr id="20" name="直接连接符 19">
                  <a:extLst>
                    <a:ext uri="{FF2B5EF4-FFF2-40B4-BE49-F238E27FC236}">
                      <a16:creationId xmlns:a16="http://schemas.microsoft.com/office/drawing/2014/main" xmlns="" id="{3C3BF3E2-3463-4AD4-9677-8BF827CB4652}"/>
                    </a:ext>
                  </a:extLst>
                </p:cNvPr>
                <p:cNvCxnSpPr/>
                <p:nvPr/>
              </p:nvCxnSpPr>
              <p:spPr>
                <a:xfrm>
                  <a:off x="2425983" y="5189220"/>
                  <a:ext cx="126717" cy="137160"/>
                </a:xfrm>
                <a:prstGeom prst="line">
                  <a:avLst/>
                </a:prstGeom>
                <a:ln>
                  <a:solidFill>
                    <a:srgbClr val="2166B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>
                  <a:extLst>
                    <a:ext uri="{FF2B5EF4-FFF2-40B4-BE49-F238E27FC236}">
                      <a16:creationId xmlns:a16="http://schemas.microsoft.com/office/drawing/2014/main" xmlns="" id="{CB11EFFA-1DC9-453D-945D-D6906BFB75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552959" y="5189220"/>
                  <a:ext cx="126717" cy="137160"/>
                </a:xfrm>
                <a:prstGeom prst="line">
                  <a:avLst/>
                </a:prstGeom>
                <a:ln>
                  <a:solidFill>
                    <a:srgbClr val="2166B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xmlns="" id="{A21C9319-5E71-4ABC-915F-D768A9DA215E}"/>
                  </a:ext>
                </a:extLst>
              </p:cNvPr>
              <p:cNvGrpSpPr/>
              <p:nvPr/>
            </p:nvGrpSpPr>
            <p:grpSpPr>
              <a:xfrm>
                <a:off x="2930808" y="5179695"/>
                <a:ext cx="504518" cy="140335"/>
                <a:chOff x="2425983" y="5186045"/>
                <a:chExt cx="504518" cy="140335"/>
              </a:xfrm>
            </p:grpSpPr>
            <p:grpSp>
              <p:nvGrpSpPr>
                <p:cNvPr id="14" name="组合 13">
                  <a:extLst>
                    <a:ext uri="{FF2B5EF4-FFF2-40B4-BE49-F238E27FC236}">
                      <a16:creationId xmlns:a16="http://schemas.microsoft.com/office/drawing/2014/main" xmlns="" id="{8EF2F2D5-63CC-450E-932B-41C3FCE97EEF}"/>
                    </a:ext>
                  </a:extLst>
                </p:cNvPr>
                <p:cNvGrpSpPr/>
                <p:nvPr/>
              </p:nvGrpSpPr>
              <p:grpSpPr>
                <a:xfrm>
                  <a:off x="2425983" y="5189220"/>
                  <a:ext cx="253693" cy="137160"/>
                  <a:chOff x="2425983" y="5189220"/>
                  <a:chExt cx="253693" cy="137160"/>
                </a:xfrm>
              </p:grpSpPr>
              <p:cxnSp>
                <p:nvCxnSpPr>
                  <p:cNvPr id="18" name="直接连接符 17">
                    <a:extLst>
                      <a:ext uri="{FF2B5EF4-FFF2-40B4-BE49-F238E27FC236}">
                        <a16:creationId xmlns:a16="http://schemas.microsoft.com/office/drawing/2014/main" xmlns="" id="{AC17C7D1-0169-49D0-98DF-E4FC1E4FB2B6}"/>
                      </a:ext>
                    </a:extLst>
                  </p:cNvPr>
                  <p:cNvCxnSpPr/>
                  <p:nvPr/>
                </p:nvCxnSpPr>
                <p:spPr>
                  <a:xfrm>
                    <a:off x="2425983" y="5189220"/>
                    <a:ext cx="126717" cy="137160"/>
                  </a:xfrm>
                  <a:prstGeom prst="line">
                    <a:avLst/>
                  </a:prstGeom>
                  <a:ln>
                    <a:solidFill>
                      <a:srgbClr val="2166B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直接连接符 18">
                    <a:extLst>
                      <a:ext uri="{FF2B5EF4-FFF2-40B4-BE49-F238E27FC236}">
                        <a16:creationId xmlns:a16="http://schemas.microsoft.com/office/drawing/2014/main" xmlns="" id="{917882AC-86C2-4CB8-8BDD-9A15A86500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552959" y="5189220"/>
                    <a:ext cx="126717" cy="137160"/>
                  </a:xfrm>
                  <a:prstGeom prst="line">
                    <a:avLst/>
                  </a:prstGeom>
                  <a:ln>
                    <a:solidFill>
                      <a:srgbClr val="2166B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" name="组合 14">
                  <a:extLst>
                    <a:ext uri="{FF2B5EF4-FFF2-40B4-BE49-F238E27FC236}">
                      <a16:creationId xmlns:a16="http://schemas.microsoft.com/office/drawing/2014/main" xmlns="" id="{783913FB-B780-4729-AB31-E1CF37A06BA1}"/>
                    </a:ext>
                  </a:extLst>
                </p:cNvPr>
                <p:cNvGrpSpPr/>
                <p:nvPr/>
              </p:nvGrpSpPr>
              <p:grpSpPr>
                <a:xfrm>
                  <a:off x="2676808" y="5186045"/>
                  <a:ext cx="253693" cy="137160"/>
                  <a:chOff x="2425983" y="5189220"/>
                  <a:chExt cx="253693" cy="137160"/>
                </a:xfrm>
              </p:grpSpPr>
              <p:cxnSp>
                <p:nvCxnSpPr>
                  <p:cNvPr id="16" name="直接连接符 15">
                    <a:extLst>
                      <a:ext uri="{FF2B5EF4-FFF2-40B4-BE49-F238E27FC236}">
                        <a16:creationId xmlns:a16="http://schemas.microsoft.com/office/drawing/2014/main" xmlns="" id="{00E3294D-1C7F-40DA-BE77-AFC58BAB0709}"/>
                      </a:ext>
                    </a:extLst>
                  </p:cNvPr>
                  <p:cNvCxnSpPr/>
                  <p:nvPr/>
                </p:nvCxnSpPr>
                <p:spPr>
                  <a:xfrm>
                    <a:off x="2425983" y="5189220"/>
                    <a:ext cx="126717" cy="137160"/>
                  </a:xfrm>
                  <a:prstGeom prst="line">
                    <a:avLst/>
                  </a:prstGeom>
                  <a:ln>
                    <a:solidFill>
                      <a:srgbClr val="2166B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直接连接符 16">
                    <a:extLst>
                      <a:ext uri="{FF2B5EF4-FFF2-40B4-BE49-F238E27FC236}">
                        <a16:creationId xmlns:a16="http://schemas.microsoft.com/office/drawing/2014/main" xmlns="" id="{98AB882B-D2A0-4B93-8178-E1161E9A36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552959" y="5189220"/>
                    <a:ext cx="126717" cy="137160"/>
                  </a:xfrm>
                  <a:prstGeom prst="line">
                    <a:avLst/>
                  </a:prstGeom>
                  <a:ln>
                    <a:solidFill>
                      <a:srgbClr val="2166B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52" name="TextBox 15">
            <a:extLst>
              <a:ext uri="{FF2B5EF4-FFF2-40B4-BE49-F238E27FC236}">
                <a16:creationId xmlns:a16="http://schemas.microsoft.com/office/drawing/2014/main" xmlns="" id="{9204DB00-D90F-4D8D-B620-01FA16635BCE}"/>
              </a:ext>
            </a:extLst>
          </p:cNvPr>
          <p:cNvSpPr txBox="1"/>
          <p:nvPr/>
        </p:nvSpPr>
        <p:spPr>
          <a:xfrm>
            <a:off x="3045872" y="3846946"/>
            <a:ext cx="2791246" cy="276999"/>
          </a:xfrm>
          <a:prstGeom prst="rect">
            <a:avLst/>
          </a:prstGeom>
          <a:solidFill>
            <a:srgbClr val="2166B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spc="600" smtClean="0">
                <a:solidFill>
                  <a:schemeClr val="bg1"/>
                </a:solidFill>
                <a:cs typeface="+mn-ea"/>
                <a:sym typeface="+mn-lt"/>
              </a:rPr>
              <a:t>教师：李老师</a:t>
            </a:r>
            <a:endParaRPr lang="en-US" sz="12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TextBox 15">
            <a:extLst>
              <a:ext uri="{FF2B5EF4-FFF2-40B4-BE49-F238E27FC236}">
                <a16:creationId xmlns:a16="http://schemas.microsoft.com/office/drawing/2014/main" xmlns="" id="{618E415A-6593-4792-AAEA-4389798E6118}"/>
              </a:ext>
            </a:extLst>
          </p:cNvPr>
          <p:cNvSpPr txBox="1"/>
          <p:nvPr/>
        </p:nvSpPr>
        <p:spPr>
          <a:xfrm>
            <a:off x="6181725" y="3846946"/>
            <a:ext cx="2918613" cy="276999"/>
          </a:xfrm>
          <a:prstGeom prst="rect">
            <a:avLst/>
          </a:prstGeom>
          <a:noFill/>
          <a:ln>
            <a:solidFill>
              <a:srgbClr val="2166B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2166B1"/>
                </a:solidFill>
                <a:cs typeface="+mn-ea"/>
                <a:sym typeface="+mn-lt"/>
              </a:rPr>
              <a:t>时间</a:t>
            </a:r>
            <a:r>
              <a:rPr lang="en-US" altLang="zh-CN" sz="1200" spc="300" dirty="0">
                <a:solidFill>
                  <a:srgbClr val="2166B1"/>
                </a:solidFill>
                <a:cs typeface="+mn-ea"/>
                <a:sym typeface="+mn-lt"/>
              </a:rPr>
              <a:t>:2019.08.18</a:t>
            </a:r>
            <a:endParaRPr lang="en-US" sz="1200" spc="300" dirty="0">
              <a:solidFill>
                <a:srgbClr val="2166B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">
        <p14:warp dir="in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275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25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52" grpId="0" animBg="1"/>
      <p:bldP spid="5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461665"/>
            <a:chOff x="-2655131" y="565290"/>
            <a:chExt cx="10843722" cy="46166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课文赏析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12888" y="1447800"/>
            <a:ext cx="8785225" cy="2116138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n-US" altLang="zh-CN" sz="2400" b="1" smtClean="0">
                <a:solidFill>
                  <a:srgbClr val="2166B1"/>
                </a:solidFill>
                <a:cs typeface="+mn-ea"/>
                <a:sym typeface="+mn-lt"/>
              </a:rPr>
              <a:t>               </a:t>
            </a:r>
            <a:r>
              <a:rPr lang="zh-CN" altLang="en-US" sz="4400" b="1" smtClean="0">
                <a:solidFill>
                  <a:srgbClr val="2166B1"/>
                </a:solidFill>
                <a:cs typeface="+mn-ea"/>
                <a:sym typeface="+mn-lt"/>
              </a:rPr>
              <a:t>自读课文小兴安岭给你怎样的印象？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4400" b="1" smtClean="0">
                <a:solidFill>
                  <a:srgbClr val="2166B1"/>
                </a:solidFill>
                <a:cs typeface="+mn-ea"/>
                <a:sym typeface="+mn-lt"/>
              </a:rPr>
              <a:t>         </a:t>
            </a:r>
            <a:endParaRPr lang="zh-CN" altLang="en-US" sz="4400" smtClean="0">
              <a:solidFill>
                <a:srgbClr val="2166B1"/>
              </a:solidFill>
              <a:cs typeface="+mn-ea"/>
              <a:sym typeface="+mn-lt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233613" y="3421063"/>
            <a:ext cx="6767512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 sz="44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具体写了小兴安岭的哪些季节？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n-US" altLang="zh-CN" sz="4400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4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461665"/>
            <a:chOff x="-2655131" y="565290"/>
            <a:chExt cx="10843722" cy="46166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课文赏析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144231" y="1306929"/>
            <a:ext cx="7974012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B4ED7B"/>
                    </a:gs>
                    <a:gs pos="100000">
                      <a:srgbClr val="536E39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       </a:t>
            </a:r>
            <a:r>
              <a:rPr kumimoji="1" lang="zh-CN" altLang="en-US" sz="36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春天 ，树木抽出了新的枝条，长出了嫩绿的叶子。山上的积雪融化了，雪水汇成小溪，淙淙的流着。溪里涨满了春水。小鹿在溪边散步</a:t>
            </a:r>
            <a:r>
              <a:rPr kumimoji="1" lang="en-US" altLang="zh-CN" sz="36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,  </a:t>
            </a:r>
            <a:r>
              <a:rPr kumimoji="1" lang="zh-CN" altLang="en-US" sz="36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它们有的俯下身子喝水，有的侧着脑袋欣赏自己映在水里的影子。</a:t>
            </a:r>
          </a:p>
          <a:p>
            <a:pPr eaLnBrk="1" hangingPunct="1">
              <a:spcBef>
                <a:spcPct val="50000"/>
              </a:spcBef>
            </a:pPr>
            <a:endParaRPr kumimoji="1" lang="en-US" altLang="zh-CN" sz="3600" b="1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073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75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461665"/>
            <a:chOff x="-2655131" y="565290"/>
            <a:chExt cx="10843722" cy="46166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课文赏析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851150" y="1441450"/>
            <a:ext cx="7129463" cy="356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216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思考</a:t>
            </a:r>
            <a:r>
              <a:rPr kumimoji="1" lang="zh-CN" altLang="en-US" sz="36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　　</a:t>
            </a:r>
            <a:r>
              <a:rPr kumimoji="1" lang="en-US" altLang="zh-CN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kumimoji="1" lang="zh-CN" altLang="en-US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、这个自然段有几句话？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　　</a:t>
            </a:r>
            <a:r>
              <a:rPr kumimoji="1" lang="en-US" altLang="zh-CN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kumimoji="1" lang="zh-CN" altLang="en-US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、作者在描写春天的景色时，抓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住了哪些事物来描写？</a:t>
            </a:r>
          </a:p>
          <a:p>
            <a:pPr eaLnBrk="1" hangingPunct="1">
              <a:spcBef>
                <a:spcPct val="50000"/>
              </a:spcBef>
            </a:pPr>
            <a:endParaRPr kumimoji="1" lang="en-US" altLang="zh-CN" sz="3200" b="1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9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461665"/>
            <a:chOff x="-2655131" y="565290"/>
            <a:chExt cx="10843722" cy="46166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课文赏析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303539" y="4256992"/>
            <a:ext cx="59025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（哗啦啦、哗</a:t>
            </a:r>
            <a:r>
              <a:rPr kumimoji="1" lang="zh-CN" altLang="en-US" sz="24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哗哗</a:t>
            </a:r>
            <a:r>
              <a:rPr kumimoji="1" lang="zh-CN" altLang="en-US" sz="2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、叮</a:t>
            </a:r>
            <a:r>
              <a:rPr kumimoji="1" lang="zh-CN" altLang="en-US" sz="24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叮咚咚、滴答</a:t>
            </a:r>
            <a:r>
              <a:rPr kumimoji="1" lang="en-US" altLang="zh-CN" sz="24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kumimoji="1" lang="zh-CN" altLang="en-US" sz="2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）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798714" y="2849524"/>
            <a:ext cx="352742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2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kumimoji="1" lang="en-US" altLang="zh-CN" sz="22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kumimoji="1" lang="zh-CN" altLang="en-US" sz="22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）雪水有什么特点？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4680027" y="2849524"/>
            <a:ext cx="38893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（积雪融化了，汇成小溪。）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798714" y="3352761"/>
            <a:ext cx="40322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2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kumimoji="1" lang="en-US" altLang="zh-CN" sz="22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kumimoji="1" lang="zh-CN" altLang="en-US" sz="22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）雪水流动的声音大吗？　　</a:t>
            </a:r>
            <a:endParaRPr kumimoji="1" lang="zh-CN" altLang="en-US" sz="2400" b="1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9575877" y="3354349"/>
            <a:ext cx="1370012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（淙淙）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800302" y="3857586"/>
            <a:ext cx="59753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2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kumimoji="1" lang="en-US" altLang="zh-CN" sz="22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kumimoji="1" lang="zh-CN" altLang="en-US" sz="22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）描写流水声的词你还知道有哪些？</a:t>
            </a: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6767589" y="3328949"/>
            <a:ext cx="3232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4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你从哪个词看出来的？</a:t>
            </a: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5111827" y="3355936"/>
            <a:ext cx="188705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（声音不大）</a:t>
            </a: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2251075" y="1339850"/>
            <a:ext cx="58324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　　山上的积雪融化了，雪水汇成小溪，淙淙地流着。溪里涨满了春水。</a:t>
            </a:r>
          </a:p>
        </p:txBody>
      </p:sp>
    </p:spTree>
    <p:extLst>
      <p:ext uri="{BB962C8B-B14F-4D97-AF65-F5344CB8AC3E}">
        <p14:creationId xmlns:p14="http://schemas.microsoft.com/office/powerpoint/2010/main" val="82711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461665"/>
            <a:chOff x="-2655131" y="565290"/>
            <a:chExt cx="10843722" cy="46166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课文赏析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919287" y="1104900"/>
            <a:ext cx="83534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　　小鹿在溪边散步。它们有的俯下身子喝水，有的侧着脑袋欣赏自己映在水里的影子。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179924" y="3519109"/>
            <a:ext cx="987742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小鹿在溪边散步。它们有的俯下身子喝水，</a:t>
            </a:r>
          </a:p>
          <a:p>
            <a:pPr eaLnBrk="1" hangingPunct="1"/>
            <a:endParaRPr kumimoji="1" lang="zh-CN" altLang="en-US" sz="3200" b="1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kumimoji="1" lang="zh-CN" altLang="en-US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有的侧着脑袋欣赏自己映在水里的影子。 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179924" y="2508097"/>
            <a:ext cx="408247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小鹿有什么特点呢？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875338" y="2492692"/>
            <a:ext cx="275166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 smtClean="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(  </a:t>
            </a:r>
            <a:r>
              <a:rPr kumimoji="1" lang="zh-CN" altLang="en-US" sz="3200" b="1" smtClean="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活</a:t>
            </a:r>
            <a:r>
              <a:rPr kumimoji="1" lang="zh-CN" altLang="en-US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泼可爱。</a:t>
            </a:r>
            <a:r>
              <a:rPr kumimoji="1" lang="en-US" altLang="zh-CN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6092824" y="4003387"/>
            <a:ext cx="88069" cy="71438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320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6" name="Group 8"/>
          <p:cNvGrpSpPr>
            <a:grpSpLocks/>
          </p:cNvGrpSpPr>
          <p:nvPr/>
        </p:nvGrpSpPr>
        <p:grpSpPr bwMode="auto">
          <a:xfrm>
            <a:off x="4221163" y="4506625"/>
            <a:ext cx="440343" cy="73025"/>
            <a:chOff x="2427" y="4201"/>
            <a:chExt cx="225" cy="46"/>
          </a:xfrm>
        </p:grpSpPr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2427" y="4202"/>
              <a:ext cx="45" cy="45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Oval 10"/>
            <p:cNvSpPr>
              <a:spLocks noChangeArrowheads="1"/>
            </p:cNvSpPr>
            <p:nvPr/>
          </p:nvSpPr>
          <p:spPr bwMode="auto">
            <a:xfrm>
              <a:off x="2607" y="4201"/>
              <a:ext cx="45" cy="45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934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461665"/>
            <a:chOff x="-2655131" y="565290"/>
            <a:chExt cx="10843722" cy="46166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课文赏析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327275" y="1962150"/>
            <a:ext cx="6607175" cy="131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6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　　作者的喜爱之情从哪些词语</a:t>
            </a:r>
          </a:p>
          <a:p>
            <a:pPr eaLnBrk="1" hangingPunct="1"/>
            <a:endParaRPr kumimoji="1" lang="zh-CN" altLang="en-US" sz="800" b="1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kumimoji="1" lang="zh-CN" altLang="en-US" sz="36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可以看出来？</a:t>
            </a:r>
            <a:endParaRPr kumimoji="1" lang="zh-CN" altLang="en-US" sz="3600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381250" y="3684588"/>
            <a:ext cx="7488238" cy="132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6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　（抽出、嫩绿、淙淙、俯下身子</a:t>
            </a:r>
          </a:p>
          <a:p>
            <a:pPr eaLnBrk="1" hangingPunct="1"/>
            <a:endParaRPr kumimoji="1" lang="zh-CN" altLang="en-US" sz="900" b="1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kumimoji="1" lang="zh-CN" altLang="en-US" sz="36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喝水、欣赏）</a:t>
            </a:r>
            <a:r>
              <a:rPr kumimoji="1" lang="zh-CN" altLang="en-US" sz="36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309813" y="1185863"/>
            <a:ext cx="20875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000" b="1">
                <a:solidFill>
                  <a:srgbClr val="216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思考</a:t>
            </a:r>
            <a:r>
              <a:rPr kumimoji="1" lang="zh-CN" altLang="en-US" sz="40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</a:p>
        </p:txBody>
      </p:sp>
    </p:spTree>
    <p:extLst>
      <p:ext uri="{BB962C8B-B14F-4D97-AF65-F5344CB8AC3E}">
        <p14:creationId xmlns:p14="http://schemas.microsoft.com/office/powerpoint/2010/main" val="108174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461665"/>
            <a:chOff x="-2655131" y="565290"/>
            <a:chExt cx="10843722" cy="46166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课文赏析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1931988" y="957468"/>
            <a:ext cx="874871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     </a:t>
            </a:r>
            <a:r>
              <a:rPr kumimoji="1" lang="zh-CN" altLang="en-US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小兴安岭一年四季景色诱人，是一座美丽的大花园，也是一座巨大的宝库。</a:t>
            </a:r>
          </a:p>
        </p:txBody>
      </p:sp>
      <p:sp>
        <p:nvSpPr>
          <p:cNvPr id="11" name="Rectangle 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111375" y="3590039"/>
            <a:ext cx="856932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“</a:t>
            </a:r>
            <a:r>
              <a:rPr kumimoji="1" lang="zh-CN" altLang="en-US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为什么说小兴安岭是一座美丽的大花园，</a:t>
            </a:r>
          </a:p>
          <a:p>
            <a:pPr eaLnBrk="1" hangingPunct="1"/>
            <a:endParaRPr kumimoji="1" lang="zh-CN" altLang="en-US" sz="1000" b="1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kumimoji="1" lang="zh-CN" altLang="en-US" sz="32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是一座巨大的宝库”？你知道了吗？</a:t>
            </a:r>
            <a:r>
              <a:rPr kumimoji="1" lang="zh-CN" altLang="en-US" sz="32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12" name="Rectangl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400300" y="2461326"/>
            <a:ext cx="138531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4000" b="1">
                <a:solidFill>
                  <a:srgbClr val="216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思考</a:t>
            </a:r>
            <a:r>
              <a:rPr kumimoji="1" lang="en-US" altLang="zh-CN" sz="40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24894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461665"/>
            <a:chOff x="-2655131" y="565290"/>
            <a:chExt cx="10843722" cy="46166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课文赏析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365500" y="1246981"/>
            <a:ext cx="7010400" cy="436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春天：  树木    小溪    小鹿       原木</a:t>
            </a:r>
          </a:p>
          <a:p>
            <a:pPr eaLnBrk="1" hangingPunct="1">
              <a:spcBef>
                <a:spcPct val="50000"/>
              </a:spcBef>
            </a:pPr>
            <a:endParaRPr lang="zh-CN" altLang="en-US" sz="2800" b="1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夏天：  树木    晨雾    草地       野花</a:t>
            </a:r>
          </a:p>
          <a:p>
            <a:pPr eaLnBrk="1" hangingPunct="1">
              <a:spcBef>
                <a:spcPct val="50000"/>
              </a:spcBef>
            </a:pPr>
            <a:endParaRPr lang="zh-CN" altLang="en-US" sz="2800" b="1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秋天：  树木    落叶   太阳       木耳</a:t>
            </a:r>
          </a:p>
          <a:p>
            <a:pPr eaLnBrk="1" hangingPunct="1">
              <a:spcBef>
                <a:spcPct val="50000"/>
              </a:spcBef>
            </a:pPr>
            <a:endParaRPr lang="zh-CN" altLang="en-US" sz="2800" b="1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冬天：  树木    积雪    西北风   紫貂</a:t>
            </a:r>
          </a:p>
        </p:txBody>
      </p:sp>
      <p:sp>
        <p:nvSpPr>
          <p:cNvPr id="11" name="AutoShape 5"/>
          <p:cNvSpPr>
            <a:spLocks/>
          </p:cNvSpPr>
          <p:nvPr/>
        </p:nvSpPr>
        <p:spPr bwMode="auto">
          <a:xfrm>
            <a:off x="9080500" y="1418431"/>
            <a:ext cx="304800" cy="4038600"/>
          </a:xfrm>
          <a:prstGeom prst="rightBrace">
            <a:avLst>
              <a:gd name="adj1" fmla="val 110417"/>
              <a:gd name="adj2" fmla="val 50000"/>
            </a:avLst>
          </a:prstGeom>
          <a:noFill/>
          <a:ln w="9525">
            <a:solidFill>
              <a:srgbClr val="2166B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9461500" y="1799431"/>
            <a:ext cx="762000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花园宝库</a:t>
            </a:r>
          </a:p>
        </p:txBody>
      </p:sp>
      <p:sp>
        <p:nvSpPr>
          <p:cNvPr id="13" name="AutoShape 7"/>
          <p:cNvSpPr>
            <a:spLocks/>
          </p:cNvSpPr>
          <p:nvPr/>
        </p:nvSpPr>
        <p:spPr bwMode="auto">
          <a:xfrm>
            <a:off x="2913063" y="1413669"/>
            <a:ext cx="381000" cy="4114800"/>
          </a:xfrm>
          <a:prstGeom prst="leftBrace">
            <a:avLst>
              <a:gd name="adj1" fmla="val 90000"/>
              <a:gd name="adj2" fmla="val 50000"/>
            </a:avLst>
          </a:prstGeom>
          <a:noFill/>
          <a:ln w="9525">
            <a:solidFill>
              <a:srgbClr val="2166B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890951" y="1399381"/>
            <a:ext cx="861774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美丽的小兴安岭</a:t>
            </a:r>
          </a:p>
        </p:txBody>
      </p:sp>
    </p:spTree>
    <p:extLst>
      <p:ext uri="{BB962C8B-B14F-4D97-AF65-F5344CB8AC3E}">
        <p14:creationId xmlns:p14="http://schemas.microsoft.com/office/powerpoint/2010/main" val="14864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11" grpId="0" animBg="1"/>
      <p:bldP spid="1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461665"/>
            <a:chOff x="-2655131" y="565290"/>
            <a:chExt cx="10843722" cy="46166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课文赏析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2287588" y="2781300"/>
            <a:ext cx="80645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 sz="36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通过对这篇课文的学习，我们知道了小兴安岭一年四季景色优美，物产丰富。我们还掌握了学习的方法，并能应用这种方法自己学习，非常成功！</a:t>
            </a:r>
          </a:p>
        </p:txBody>
      </p:sp>
      <p:sp>
        <p:nvSpPr>
          <p:cNvPr id="17" name="WordArt 12"/>
          <p:cNvSpPr>
            <a:spLocks noChangeArrowheads="1" noChangeShapeType="1" noTextEdit="1"/>
          </p:cNvSpPr>
          <p:nvPr/>
        </p:nvSpPr>
        <p:spPr bwMode="auto">
          <a:xfrm>
            <a:off x="4206875" y="1268413"/>
            <a:ext cx="3733800" cy="14319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FadeUp">
              <a:avLst>
                <a:gd name="adj" fmla="val 0"/>
              </a:avLst>
            </a:prstTxWarp>
          </a:bodyPr>
          <a:lstStyle/>
          <a:p>
            <a:pPr algn="ctr"/>
            <a:r>
              <a:rPr lang="zh-CN" altLang="en-US" sz="3600" kern="10">
                <a:solidFill>
                  <a:srgbClr val="2166B1"/>
                </a:solidFill>
                <a:cs typeface="+mn-ea"/>
                <a:sym typeface="+mn-lt"/>
              </a:rPr>
              <a:t>小结</a:t>
            </a:r>
          </a:p>
        </p:txBody>
      </p:sp>
    </p:spTree>
    <p:extLst>
      <p:ext uri="{BB962C8B-B14F-4D97-AF65-F5344CB8AC3E}">
        <p14:creationId xmlns:p14="http://schemas.microsoft.com/office/powerpoint/2010/main" val="93123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75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392222F-4A88-4232-8B89-9C19EB0CB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8D968436-A572-49C2-9569-08ECB73E5912}"/>
              </a:ext>
            </a:extLst>
          </p:cNvPr>
          <p:cNvSpPr/>
          <p:nvPr/>
        </p:nvSpPr>
        <p:spPr>
          <a:xfrm>
            <a:off x="3843823" y="1865277"/>
            <a:ext cx="4372580" cy="869512"/>
          </a:xfrm>
          <a:prstGeom prst="roundRect">
            <a:avLst>
              <a:gd name="adj" fmla="val 0"/>
            </a:avLst>
          </a:prstGeom>
          <a:solidFill>
            <a:srgbClr val="2166B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rgbClr val="1E6F7A"/>
              </a:solidFill>
              <a:cs typeface="+mn-ea"/>
              <a:sym typeface="+mn-lt"/>
            </a:endParaRP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xmlns="" id="{7036FACF-586F-40D2-8E23-41FB05220935}"/>
              </a:ext>
            </a:extLst>
          </p:cNvPr>
          <p:cNvSpPr txBox="1"/>
          <p:nvPr/>
        </p:nvSpPr>
        <p:spPr>
          <a:xfrm rot="16200000">
            <a:off x="5598801" y="719049"/>
            <a:ext cx="861774" cy="315423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400" b="1" spc="600" smtClean="0">
                <a:solidFill>
                  <a:schemeClr val="bg1"/>
                </a:solidFill>
                <a:cs typeface="+mn-ea"/>
                <a:sym typeface="+mn-lt"/>
              </a:rPr>
              <a:t>第四部</a:t>
            </a:r>
            <a:r>
              <a:rPr lang="zh-CN" altLang="en-US" sz="4400" b="1" spc="600" dirty="0">
                <a:solidFill>
                  <a:schemeClr val="bg1"/>
                </a:solidFill>
                <a:cs typeface="+mn-ea"/>
                <a:sym typeface="+mn-lt"/>
              </a:rPr>
              <a:t>分</a:t>
            </a:r>
            <a:endParaRPr lang="en-US" altLang="zh-CN" sz="4400" b="1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68FAA70-7347-4A31-BCB2-BCE8536905AB}"/>
              </a:ext>
            </a:extLst>
          </p:cNvPr>
          <p:cNvSpPr txBox="1"/>
          <p:nvPr/>
        </p:nvSpPr>
        <p:spPr>
          <a:xfrm>
            <a:off x="3534344" y="2775586"/>
            <a:ext cx="507394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5400" spc="600" smtClean="0">
                <a:solidFill>
                  <a:srgbClr val="2166B1"/>
                </a:solidFill>
                <a:cs typeface="+mn-ea"/>
                <a:sym typeface="+mn-lt"/>
              </a:rPr>
              <a:t>随堂练习</a:t>
            </a:r>
            <a:endParaRPr lang="zh-CN" altLang="en-US" sz="5400" spc="600" dirty="0">
              <a:solidFill>
                <a:srgbClr val="2166B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348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25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54BE8577-BCBA-4706-B547-3428BDFBA6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8" name="矩形: 圆角 57">
            <a:extLst>
              <a:ext uri="{FF2B5EF4-FFF2-40B4-BE49-F238E27FC236}">
                <a16:creationId xmlns:a16="http://schemas.microsoft.com/office/drawing/2014/main" xmlns="" id="{0A163269-3B9D-48C8-AA9E-5FF673BF747D}"/>
              </a:ext>
            </a:extLst>
          </p:cNvPr>
          <p:cNvSpPr/>
          <p:nvPr/>
        </p:nvSpPr>
        <p:spPr>
          <a:xfrm rot="5400000">
            <a:off x="2641203" y="2364302"/>
            <a:ext cx="3354387" cy="1142206"/>
          </a:xfrm>
          <a:prstGeom prst="roundRect">
            <a:avLst>
              <a:gd name="adj" fmla="val 0"/>
            </a:avLst>
          </a:prstGeom>
          <a:solidFill>
            <a:srgbClr val="2166B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rgbClr val="1E6F7A"/>
              </a:solidFill>
              <a:cs typeface="+mn-ea"/>
              <a:sym typeface="+mn-lt"/>
            </a:endParaRPr>
          </a:p>
        </p:txBody>
      </p:sp>
      <p:sp>
        <p:nvSpPr>
          <p:cNvPr id="59" name="TextBox 4">
            <a:extLst>
              <a:ext uri="{FF2B5EF4-FFF2-40B4-BE49-F238E27FC236}">
                <a16:creationId xmlns:a16="http://schemas.microsoft.com/office/drawing/2014/main" xmlns="" id="{5DD86C89-FB1F-4716-96B6-78B136ECFA1E}"/>
              </a:ext>
            </a:extLst>
          </p:cNvPr>
          <p:cNvSpPr txBox="1"/>
          <p:nvPr/>
        </p:nvSpPr>
        <p:spPr>
          <a:xfrm>
            <a:off x="3887509" y="1938547"/>
            <a:ext cx="861774" cy="1991892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4400" b="1" spc="600" dirty="0">
                <a:solidFill>
                  <a:schemeClr val="bg1"/>
                </a:solidFill>
                <a:cs typeface="+mn-ea"/>
                <a:sym typeface="+mn-lt"/>
              </a:rPr>
              <a:t>主目录</a:t>
            </a:r>
            <a:endParaRPr lang="en-US" altLang="zh-CN" sz="4400" b="1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255D8F40-A503-4ED9-8F6F-72E2A2DD2EEE}"/>
              </a:ext>
            </a:extLst>
          </p:cNvPr>
          <p:cNvGrpSpPr/>
          <p:nvPr/>
        </p:nvGrpSpPr>
        <p:grpSpPr>
          <a:xfrm>
            <a:off x="5322214" y="1258209"/>
            <a:ext cx="3351506" cy="3354386"/>
            <a:chOff x="3548970" y="2241096"/>
            <a:chExt cx="2387025" cy="2438400"/>
          </a:xfrm>
        </p:grpSpPr>
        <p:sp>
          <p:nvSpPr>
            <p:cNvPr id="61" name="椭圆 60">
              <a:extLst>
                <a:ext uri="{FF2B5EF4-FFF2-40B4-BE49-F238E27FC236}">
                  <a16:creationId xmlns:a16="http://schemas.microsoft.com/office/drawing/2014/main" xmlns="" id="{B48A364C-BA43-42B4-9814-F669AD4330DC}"/>
                </a:ext>
              </a:extLst>
            </p:cNvPr>
            <p:cNvSpPr/>
            <p:nvPr/>
          </p:nvSpPr>
          <p:spPr>
            <a:xfrm>
              <a:off x="3548970" y="2241096"/>
              <a:ext cx="465137" cy="463550"/>
            </a:xfrm>
            <a:prstGeom prst="ellipse">
              <a:avLst/>
            </a:prstGeom>
            <a:solidFill>
              <a:srgbClr val="2166B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noProof="1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3200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xmlns="" id="{53E7141F-D4E9-43AD-ACAD-DA61791670B6}"/>
                </a:ext>
              </a:extLst>
            </p:cNvPr>
            <p:cNvSpPr/>
            <p:nvPr/>
          </p:nvSpPr>
          <p:spPr>
            <a:xfrm>
              <a:off x="3548970" y="2898321"/>
              <a:ext cx="465137" cy="465138"/>
            </a:xfrm>
            <a:prstGeom prst="ellipse">
              <a:avLst/>
            </a:prstGeom>
            <a:solidFill>
              <a:srgbClr val="2166B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noProof="1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3200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3" name="椭圆 62">
              <a:extLst>
                <a:ext uri="{FF2B5EF4-FFF2-40B4-BE49-F238E27FC236}">
                  <a16:creationId xmlns:a16="http://schemas.microsoft.com/office/drawing/2014/main" xmlns="" id="{9B9EDBEA-839F-4B25-945C-FDEB3E51B474}"/>
                </a:ext>
              </a:extLst>
            </p:cNvPr>
            <p:cNvSpPr/>
            <p:nvPr/>
          </p:nvSpPr>
          <p:spPr>
            <a:xfrm>
              <a:off x="3548970" y="3557134"/>
              <a:ext cx="465137" cy="463550"/>
            </a:xfrm>
            <a:prstGeom prst="ellipse">
              <a:avLst/>
            </a:prstGeom>
            <a:solidFill>
              <a:srgbClr val="2166B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noProof="1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zh-CN" altLang="en-US" sz="3200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4" name="椭圆 63">
              <a:extLst>
                <a:ext uri="{FF2B5EF4-FFF2-40B4-BE49-F238E27FC236}">
                  <a16:creationId xmlns:a16="http://schemas.microsoft.com/office/drawing/2014/main" xmlns="" id="{27DBA1C6-00DA-43E9-85DD-AB490D814B99}"/>
                </a:ext>
              </a:extLst>
            </p:cNvPr>
            <p:cNvSpPr/>
            <p:nvPr/>
          </p:nvSpPr>
          <p:spPr>
            <a:xfrm>
              <a:off x="3548970" y="4214359"/>
              <a:ext cx="465137" cy="465137"/>
            </a:xfrm>
            <a:prstGeom prst="ellipse">
              <a:avLst/>
            </a:prstGeom>
            <a:solidFill>
              <a:srgbClr val="2166B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noProof="1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3200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5" name="矩形 64">
              <a:extLst>
                <a:ext uri="{FF2B5EF4-FFF2-40B4-BE49-F238E27FC236}">
                  <a16:creationId xmlns:a16="http://schemas.microsoft.com/office/drawing/2014/main" xmlns="" id="{27CED29F-4B07-4ACE-ADDA-8CA1A7A87416}"/>
                </a:ext>
              </a:extLst>
            </p:cNvPr>
            <p:cNvSpPr/>
            <p:nvPr/>
          </p:nvSpPr>
          <p:spPr>
            <a:xfrm>
              <a:off x="4092006" y="2262479"/>
              <a:ext cx="1843989" cy="335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400" spc="300" noProof="1" smtClean="0">
                  <a:solidFill>
                    <a:srgbClr val="2166B1"/>
                  </a:solidFill>
                  <a:cs typeface="+mn-ea"/>
                  <a:sym typeface="+mn-lt"/>
                </a:rPr>
                <a:t>课 前 导 读</a:t>
              </a:r>
              <a:endParaRPr lang="zh-CN" altLang="en-US" sz="1100" spc="300" noProof="1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66" name="矩形 65">
              <a:extLst>
                <a:ext uri="{FF2B5EF4-FFF2-40B4-BE49-F238E27FC236}">
                  <a16:creationId xmlns:a16="http://schemas.microsoft.com/office/drawing/2014/main" xmlns="" id="{22A20F31-3380-41CC-931C-F434A9A9B26C}"/>
                </a:ext>
              </a:extLst>
            </p:cNvPr>
            <p:cNvSpPr/>
            <p:nvPr/>
          </p:nvSpPr>
          <p:spPr>
            <a:xfrm>
              <a:off x="4092006" y="2907842"/>
              <a:ext cx="1843989" cy="335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400" spc="300" noProof="1" smtClean="0">
                  <a:solidFill>
                    <a:srgbClr val="2166B1"/>
                  </a:solidFill>
                  <a:cs typeface="+mn-ea"/>
                  <a:sym typeface="+mn-lt"/>
                </a:rPr>
                <a:t>字 词 积 累</a:t>
              </a:r>
              <a:endParaRPr lang="zh-CN" altLang="en-US" sz="1100" spc="300" noProof="1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67" name="矩形 66">
              <a:extLst>
                <a:ext uri="{FF2B5EF4-FFF2-40B4-BE49-F238E27FC236}">
                  <a16:creationId xmlns:a16="http://schemas.microsoft.com/office/drawing/2014/main" xmlns="" id="{00870B72-C50E-4577-9323-3958A5C90339}"/>
                </a:ext>
              </a:extLst>
            </p:cNvPr>
            <p:cNvSpPr/>
            <p:nvPr/>
          </p:nvSpPr>
          <p:spPr>
            <a:xfrm>
              <a:off x="4092006" y="3576631"/>
              <a:ext cx="1843989" cy="335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400" spc="300" noProof="1" smtClean="0">
                  <a:solidFill>
                    <a:srgbClr val="2166B1"/>
                  </a:solidFill>
                  <a:cs typeface="+mn-ea"/>
                  <a:sym typeface="+mn-lt"/>
                </a:rPr>
                <a:t>课 文 赏 析</a:t>
              </a:r>
              <a:endParaRPr lang="zh-CN" altLang="en-US" sz="1100" spc="300" noProof="1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68" name="矩形 67">
              <a:extLst>
                <a:ext uri="{FF2B5EF4-FFF2-40B4-BE49-F238E27FC236}">
                  <a16:creationId xmlns:a16="http://schemas.microsoft.com/office/drawing/2014/main" xmlns="" id="{D685EA89-8B5A-4316-A7DD-809B402AD1C4}"/>
                </a:ext>
              </a:extLst>
            </p:cNvPr>
            <p:cNvSpPr/>
            <p:nvPr/>
          </p:nvSpPr>
          <p:spPr>
            <a:xfrm>
              <a:off x="4092006" y="4236959"/>
              <a:ext cx="1843989" cy="335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400" spc="300" noProof="1" smtClean="0">
                  <a:solidFill>
                    <a:srgbClr val="2166B1"/>
                  </a:solidFill>
                  <a:cs typeface="+mn-ea"/>
                  <a:sym typeface="+mn-lt"/>
                </a:rPr>
                <a:t>随 堂 练 习 </a:t>
              </a:r>
              <a:endParaRPr lang="zh-CN" altLang="en-US" sz="1100" spc="300" noProof="1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1" fill="hold" grpId="0" nodeType="after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6" dur="2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18" presetID="2" presetClass="entr" presetSubtype="8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0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 animBg="1"/>
          <p:bldP spid="5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1" fill="hold" grpId="0" nodeType="after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6" dur="2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1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 animBg="1"/>
          <p:bldP spid="5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461665"/>
            <a:chOff x="-2655131" y="565290"/>
            <a:chExt cx="10843722" cy="46166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随堂练习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082800" y="919365"/>
            <a:ext cx="8468985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  <a:p>
            <a:pPr eaLnBrk="1" hangingPunct="1"/>
            <a:r>
              <a:rPr kumimoji="1" lang="en-US" altLang="zh-CN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春天，树木</a:t>
            </a:r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新的枝条，</a:t>
            </a:r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嫩绿</a:t>
            </a:r>
          </a:p>
          <a:p>
            <a:pPr eaLnBrk="1" hangingPunct="1"/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的叶子。</a:t>
            </a:r>
          </a:p>
          <a:p>
            <a:pPr eaLnBrk="1" hangingPunct="1"/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夏天，树木长得</a:t>
            </a:r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       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kumimoji="1" lang="zh-CN" altLang="en-US" sz="2800" u="sng" smtClean="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的</a:t>
            </a:r>
          </a:p>
          <a:p>
            <a:pPr eaLnBrk="1" hangingPunct="1"/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树叶把森林封得</a:t>
            </a:r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kumimoji="1" lang="zh-CN" altLang="en-US" sz="2800" u="sng" smtClean="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      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，挡住了</a:t>
            </a:r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kumimoji="1" lang="zh-CN" altLang="en-US" sz="2800" u="sng" smtClean="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</a:p>
          <a:p>
            <a:pPr eaLnBrk="1" hangingPunct="1"/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遮住了</a:t>
            </a:r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         </a:t>
            </a:r>
            <a:r>
              <a:rPr kumimoji="1" lang="zh-CN" altLang="en-US" sz="2800" u="sng" smtClean="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  <a:p>
            <a:pPr eaLnBrk="1" hangingPunct="1"/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秋天，白桦和栎树的叶子</a:t>
            </a:r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  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，松柏</a:t>
            </a:r>
          </a:p>
          <a:p>
            <a:pPr eaLnBrk="1" hangingPunct="1"/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显得</a:t>
            </a:r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     </a:t>
            </a:r>
            <a:r>
              <a:rPr kumimoji="1" lang="zh-CN" altLang="en-US" sz="2800" u="sng" smtClean="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，秋风吹来，落叶在</a:t>
            </a:r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    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  <a:p>
            <a:pPr eaLnBrk="1" hangingPunct="1"/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冬天，</a:t>
            </a:r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  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在空中飞舞，树上积满了</a:t>
            </a:r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</a:p>
          <a:p>
            <a:pPr eaLnBrk="1" hangingPunct="1"/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。地上的雪</a:t>
            </a:r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kumimoji="1" lang="zh-CN" altLang="en-US" sz="2800" u="sng" smtClean="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的，又</a:t>
            </a:r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又</a:t>
            </a:r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，常常</a:t>
            </a:r>
          </a:p>
          <a:p>
            <a:pPr eaLnBrk="1" hangingPunct="1"/>
            <a:r>
              <a:rPr kumimoji="1" lang="zh-CN" altLang="en-US" sz="2800" u="sng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             </a:t>
            </a:r>
            <a:r>
              <a:rPr kumimoji="1" lang="zh-CN" altLang="en-US" sz="28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kumimoji="1" lang="zh-CN" altLang="en-US" sz="2800" u="sng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683154" y="672452"/>
            <a:ext cx="2695085" cy="45750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solidFill>
                  <a:srgbClr val="2166B1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cs typeface="+mn-ea"/>
                <a:sym typeface="+mn-lt"/>
              </a:rPr>
              <a:t>按课文内容填空：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4828560" y="1301952"/>
            <a:ext cx="8985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抽出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7610029" y="1312219"/>
            <a:ext cx="898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长出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616495" y="2175401"/>
            <a:ext cx="175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葱葱茏茏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7676129" y="2164473"/>
            <a:ext cx="16129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密密层层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4693364" y="2593962"/>
            <a:ext cx="229112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严严实实的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8011482" y="2570949"/>
            <a:ext cx="24114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人们的视线</a:t>
            </a: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3228181" y="3006190"/>
            <a:ext cx="19700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蓝蓝的天空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6958186" y="3456483"/>
            <a:ext cx="12666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变黄了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3038474" y="3898035"/>
            <a:ext cx="309276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更苍翠了</a:t>
            </a: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7930428" y="3881360"/>
            <a:ext cx="252320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林间飞舞</a:t>
            </a: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4087812" y="4281889"/>
            <a:ext cx="10054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雪 花</a:t>
            </a:r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2307320" y="4726391"/>
            <a:ext cx="898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白雪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069736" y="4745239"/>
            <a:ext cx="958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厚厚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7225499" y="4723466"/>
            <a:ext cx="533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松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8011482" y="4719320"/>
            <a:ext cx="54534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软</a:t>
            </a:r>
          </a:p>
        </p:txBody>
      </p:sp>
      <p:sp>
        <p:nvSpPr>
          <p:cNvPr id="28" name="Text Box 20"/>
          <p:cNvSpPr txBox="1">
            <a:spLocks noChangeArrowheads="1"/>
          </p:cNvSpPr>
          <p:nvPr/>
        </p:nvSpPr>
        <p:spPr bwMode="auto">
          <a:xfrm>
            <a:off x="2082800" y="5159570"/>
            <a:ext cx="1901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没过膝盖</a:t>
            </a:r>
          </a:p>
        </p:txBody>
      </p:sp>
    </p:spTree>
    <p:extLst>
      <p:ext uri="{BB962C8B-B14F-4D97-AF65-F5344CB8AC3E}">
        <p14:creationId xmlns:p14="http://schemas.microsoft.com/office/powerpoint/2010/main" val="210296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3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3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8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3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 build="p"/>
      <p:bldP spid="12" grpId="0" build="p" autoUpdateAnimBg="0"/>
      <p:bldP spid="13" grpId="0" build="p" autoUpdateAnimBg="0"/>
      <p:bldP spid="15" grpId="0" build="p" autoUpdateAnimBg="0"/>
      <p:bldP spid="16" grpId="0" build="p" autoUpdateAnimBg="0"/>
      <p:bldP spid="17" grpId="0" build="p" autoUpdateAnimBg="0"/>
      <p:bldP spid="18" grpId="0" build="p" autoUpdateAnimBg="0"/>
      <p:bldP spid="19" grpId="0" build="p" autoUpdateAnimBg="0"/>
      <p:bldP spid="20" grpId="0" build="p" autoUpdateAnimBg="0"/>
      <p:bldP spid="21" grpId="0" build="p" autoUpdateAnimBg="0"/>
      <p:bldP spid="22" grpId="0" build="p" autoUpdateAnimBg="0"/>
      <p:bldP spid="23" grpId="0" build="p" autoUpdateAnimBg="0"/>
      <p:bldP spid="24" grpId="0" build="p" autoUpdateAnimBg="0"/>
      <p:bldP spid="25" grpId="0" build="p" autoUpdateAnimBg="0"/>
      <p:bldP spid="26" grpId="0" build="p" autoUpdateAnimBg="0"/>
      <p:bldP spid="27" grpId="0" build="p" autoUpdateAnimBg="0"/>
      <p:bldP spid="28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707150"/>
            <a:chOff x="-2655131" y="565290"/>
            <a:chExt cx="10843722" cy="707150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随堂练习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8">
              <a:extLst>
                <a:ext uri="{FF2B5EF4-FFF2-40B4-BE49-F238E27FC236}">
                  <a16:creationId xmlns:a16="http://schemas.microsoft.com/office/drawing/2014/main" xmlns="" id="{8D844AA6-8A09-44D6-97A6-F7CB72BDCA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5291" y="1056996"/>
              <a:ext cx="325532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781300" y="1328738"/>
            <a:ext cx="2333625" cy="122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zh-CN" altLang="en-US" sz="2800" b="1" i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作业设计 ：</a:t>
            </a:r>
          </a:p>
          <a:p>
            <a:pPr eaLnBrk="1" hangingPunct="1">
              <a:lnSpc>
                <a:spcPct val="150000"/>
              </a:lnSpc>
            </a:pPr>
            <a:r>
              <a:rPr kumimoji="1" lang="zh-CN" altLang="en-US" sz="24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endParaRPr kumimoji="1" lang="zh-CN" altLang="en-US" sz="2400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552700" y="1981200"/>
            <a:ext cx="6096000" cy="329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4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这篇课文先写（  </a:t>
            </a:r>
            <a:r>
              <a:rPr kumimoji="1" lang="zh-CN" altLang="en-US" sz="2800" b="1" smtClean="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），次写（  </a:t>
            </a:r>
            <a:r>
              <a:rPr kumimoji="1" lang="zh-CN" altLang="en-US" sz="2800" b="1" smtClean="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），再写（  </a:t>
            </a:r>
            <a:r>
              <a:rPr kumimoji="1" lang="zh-CN" altLang="en-US" sz="2800" b="1" smtClean="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），最后写了</a:t>
            </a:r>
            <a:r>
              <a:rPr kumimoji="1" lang="zh-CN" altLang="en-US" sz="2800" b="1" smtClean="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（     </a:t>
            </a:r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），它们给人的印象是什么？（用两个字来归纳）。（  </a:t>
            </a:r>
            <a:r>
              <a:rPr kumimoji="1" lang="zh-CN" altLang="en-US" sz="2800" b="1" smtClean="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）</a:t>
            </a:r>
          </a:p>
          <a:p>
            <a:pPr eaLnBrk="1" hangingPunct="1">
              <a:lnSpc>
                <a:spcPct val="150000"/>
              </a:lnSpc>
            </a:pPr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endParaRPr kumimoji="1" lang="zh-CN" altLang="en-US" sz="2400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114925" y="2156044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春天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7478027" y="2157792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夏天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3695700" y="2794109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秋天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716027" y="281097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冬天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4394404" y="4056731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美丽</a:t>
            </a:r>
          </a:p>
        </p:txBody>
      </p:sp>
    </p:spTree>
    <p:extLst>
      <p:ext uri="{BB962C8B-B14F-4D97-AF65-F5344CB8AC3E}">
        <p14:creationId xmlns:p14="http://schemas.microsoft.com/office/powerpoint/2010/main" val="3081602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2" grpId="0" autoUpdateAnimBg="0"/>
      <p:bldP spid="13" grpId="0" autoUpdateAnimBg="0"/>
      <p:bldP spid="15" grpId="0" autoUpdateAnimBg="0"/>
      <p:bldP spid="16" grpId="0" autoUpdateAnimBg="0"/>
      <p:bldP spid="17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461665"/>
            <a:chOff x="-2655131" y="565290"/>
            <a:chExt cx="10843722" cy="46166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随堂练习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30590" y="640220"/>
            <a:ext cx="1651000" cy="645090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smtClean="0">
                <a:solidFill>
                  <a:srgbClr val="216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我会填：</a:t>
            </a:r>
            <a:br>
              <a:rPr lang="zh-CN" altLang="en-US" sz="3200" smtClean="0">
                <a:solidFill>
                  <a:srgbClr val="216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</a:br>
            <a:endParaRPr lang="zh-CN" altLang="en-US" sz="3200" smtClean="0">
              <a:solidFill>
                <a:srgbClr val="2166B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273300" y="1950472"/>
            <a:ext cx="8229600" cy="4525963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b="1" smtClean="0">
                <a:solidFill>
                  <a:srgbClr val="2166B1"/>
                </a:solidFill>
                <a:cs typeface="+mn-ea"/>
                <a:sym typeface="+mn-lt"/>
              </a:rPr>
              <a:t>（绿色）的海洋　　　（嫩绿）的叶子</a:t>
            </a:r>
          </a:p>
          <a:p>
            <a:r>
              <a:rPr lang="zh-CN" altLang="en-US" sz="2800" b="1" smtClean="0">
                <a:solidFill>
                  <a:srgbClr val="2166B1"/>
                </a:solidFill>
                <a:cs typeface="+mn-ea"/>
                <a:sym typeface="+mn-lt"/>
              </a:rPr>
              <a:t>（密密层层）的枝叶　（蓝蓝）的天空</a:t>
            </a:r>
          </a:p>
          <a:p>
            <a:r>
              <a:rPr lang="zh-CN" altLang="en-US" sz="2800" b="1" smtClean="0">
                <a:solidFill>
                  <a:srgbClr val="2166B1"/>
                </a:solidFill>
                <a:cs typeface="+mn-ea"/>
                <a:sym typeface="+mn-lt"/>
              </a:rPr>
              <a:t>（乳白色）的浓雾　　（各种各种）的野花</a:t>
            </a:r>
          </a:p>
          <a:p>
            <a:r>
              <a:rPr lang="zh-CN" altLang="en-US" sz="2800" b="1" smtClean="0">
                <a:solidFill>
                  <a:srgbClr val="2166B1"/>
                </a:solidFill>
                <a:cs typeface="+mn-ea"/>
                <a:sym typeface="+mn-lt"/>
              </a:rPr>
              <a:t>（美丽）的大花坛　　（可口）的酸葡萄</a:t>
            </a:r>
          </a:p>
          <a:p>
            <a:r>
              <a:rPr lang="zh-CN" altLang="en-US" sz="2800" b="1" smtClean="0">
                <a:solidFill>
                  <a:srgbClr val="2166B1"/>
                </a:solidFill>
                <a:cs typeface="+mn-ea"/>
                <a:sym typeface="+mn-lt"/>
              </a:rPr>
              <a:t>（鲜嫩）的蘑菇　　　（厚厚）的雪</a:t>
            </a:r>
          </a:p>
          <a:p>
            <a:r>
              <a:rPr lang="zh-CN" altLang="en-US" sz="2800" b="1" smtClean="0">
                <a:solidFill>
                  <a:srgbClr val="2166B1"/>
                </a:solidFill>
                <a:cs typeface="+mn-ea"/>
                <a:sym typeface="+mn-lt"/>
              </a:rPr>
              <a:t>（又肥又厚）的脚掌　（巨大）的宝库</a:t>
            </a:r>
          </a:p>
          <a:p>
            <a:r>
              <a:rPr lang="zh-CN" altLang="en-US" sz="2800" b="1" smtClean="0">
                <a:solidFill>
                  <a:srgbClr val="2166B1"/>
                </a:solidFill>
                <a:cs typeface="+mn-ea"/>
                <a:sym typeface="+mn-lt"/>
              </a:rPr>
              <a:t>（美丽）的大花园　　（又香又脆）的榛子</a:t>
            </a:r>
          </a:p>
        </p:txBody>
      </p:sp>
    </p:spTree>
    <p:extLst>
      <p:ext uri="{BB962C8B-B14F-4D97-AF65-F5344CB8AC3E}">
        <p14:creationId xmlns:p14="http://schemas.microsoft.com/office/powerpoint/2010/main" val="197014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461665"/>
            <a:chOff x="-2655131" y="565290"/>
            <a:chExt cx="10843722" cy="46166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随堂练习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86556" y="783241"/>
            <a:ext cx="3683000" cy="1143000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smtClean="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拓展练习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882900" y="2576957"/>
            <a:ext cx="7847013" cy="655638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sz="2800" b="1" smtClean="0">
                <a:solidFill>
                  <a:srgbClr val="2166B1"/>
                </a:solidFill>
                <a:cs typeface="+mn-ea"/>
                <a:sym typeface="+mn-lt"/>
              </a:rPr>
              <a:t>1</a:t>
            </a:r>
            <a:r>
              <a:rPr lang="zh-CN" altLang="en-US" sz="2800" b="1" smtClean="0">
                <a:solidFill>
                  <a:srgbClr val="2166B1"/>
                </a:solidFill>
                <a:cs typeface="+mn-ea"/>
                <a:sym typeface="+mn-lt"/>
              </a:rPr>
              <a:t>、作者按什么顺序来描写小兴安岭的？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241675" y="3304032"/>
            <a:ext cx="16557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（四季）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2808288" y="3953320"/>
            <a:ext cx="7847012" cy="65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、作者是怎样表达自己的喜爱之情的？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3168650" y="4529582"/>
            <a:ext cx="55451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（抓住事物的特点描写、联想）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2881313" y="5248720"/>
            <a:ext cx="7777162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zh-CN" altLang="zh-CN" sz="2800" b="1">
              <a:solidFill>
                <a:srgbClr val="2166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802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19D2F0E-6602-4C8B-AB36-2D68A0727E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3" name="TextBox 4">
            <a:extLst>
              <a:ext uri="{FF2B5EF4-FFF2-40B4-BE49-F238E27FC236}">
                <a16:creationId xmlns:a16="http://schemas.microsoft.com/office/drawing/2014/main" xmlns="" id="{1CDC64D0-2974-4B4D-8F73-0CEBD542CEE0}"/>
              </a:ext>
            </a:extLst>
          </p:cNvPr>
          <p:cNvSpPr txBox="1"/>
          <p:nvPr/>
        </p:nvSpPr>
        <p:spPr>
          <a:xfrm>
            <a:off x="3063767" y="2054758"/>
            <a:ext cx="60628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2166B1"/>
                </a:solidFill>
                <a:cs typeface="+mn-ea"/>
                <a:sym typeface="+mn-lt"/>
              </a:rPr>
              <a:t>同学们下课</a:t>
            </a:r>
            <a:r>
              <a:rPr lang="en-US" altLang="zh-CN" sz="6000" b="1" dirty="0">
                <a:solidFill>
                  <a:srgbClr val="2166B1"/>
                </a:solidFill>
                <a:cs typeface="+mn-ea"/>
                <a:sym typeface="+mn-lt"/>
              </a:rPr>
              <a:t>,</a:t>
            </a:r>
            <a:r>
              <a:rPr lang="zh-CN" altLang="en-US" sz="6000" b="1" dirty="0">
                <a:solidFill>
                  <a:srgbClr val="2166B1"/>
                </a:solidFill>
                <a:cs typeface="+mn-ea"/>
                <a:sym typeface="+mn-lt"/>
              </a:rPr>
              <a:t>再见</a:t>
            </a:r>
            <a:r>
              <a:rPr lang="en-US" altLang="zh-CN" sz="6000" b="1" dirty="0">
                <a:solidFill>
                  <a:srgbClr val="2166B1"/>
                </a:solidFill>
                <a:cs typeface="+mn-ea"/>
                <a:sym typeface="+mn-lt"/>
              </a:rPr>
              <a:t>!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F47577B-C8A4-48B5-88BB-A55DB3512170}"/>
              </a:ext>
            </a:extLst>
          </p:cNvPr>
          <p:cNvGrpSpPr/>
          <p:nvPr/>
        </p:nvGrpSpPr>
        <p:grpSpPr>
          <a:xfrm>
            <a:off x="3026822" y="3404492"/>
            <a:ext cx="6069551" cy="179224"/>
            <a:chOff x="1839287" y="5184146"/>
            <a:chExt cx="2767715" cy="95254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BEC63A32-841B-4578-B930-D1C7473B7064}"/>
                </a:ext>
              </a:extLst>
            </p:cNvPr>
            <p:cNvGrpSpPr/>
            <p:nvPr/>
          </p:nvGrpSpPr>
          <p:grpSpPr>
            <a:xfrm>
              <a:off x="2591031" y="5184150"/>
              <a:ext cx="2015971" cy="95250"/>
              <a:chOff x="2425983" y="5170170"/>
              <a:chExt cx="2015971" cy="156210"/>
            </a:xfrm>
          </p:grpSpPr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xmlns="" id="{351DEAF2-F0C5-4C2A-BE35-21D90F6AA7AB}"/>
                  </a:ext>
                </a:extLst>
              </p:cNvPr>
              <p:cNvGrpSpPr/>
              <p:nvPr/>
            </p:nvGrpSpPr>
            <p:grpSpPr>
              <a:xfrm>
                <a:off x="2425983" y="5179695"/>
                <a:ext cx="1009343" cy="146685"/>
                <a:chOff x="2425983" y="5179695"/>
                <a:chExt cx="1009343" cy="146685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:a16="http://schemas.microsoft.com/office/drawing/2014/main" xmlns="" id="{BEA5CAA6-1416-451C-BA7D-4822146CEF04}"/>
                    </a:ext>
                  </a:extLst>
                </p:cNvPr>
                <p:cNvGrpSpPr/>
                <p:nvPr/>
              </p:nvGrpSpPr>
              <p:grpSpPr>
                <a:xfrm>
                  <a:off x="2425983" y="5186045"/>
                  <a:ext cx="504518" cy="140335"/>
                  <a:chOff x="2425983" y="5186045"/>
                  <a:chExt cx="504518" cy="140335"/>
                </a:xfrm>
              </p:grpSpPr>
              <p:grpSp>
                <p:nvGrpSpPr>
                  <p:cNvPr id="53" name="组合 52">
                    <a:extLst>
                      <a:ext uri="{FF2B5EF4-FFF2-40B4-BE49-F238E27FC236}">
                        <a16:creationId xmlns:a16="http://schemas.microsoft.com/office/drawing/2014/main" xmlns="" id="{1CB33C25-3B59-4F61-AF47-36CA6460D059}"/>
                      </a:ext>
                    </a:extLst>
                  </p:cNvPr>
                  <p:cNvGrpSpPr/>
                  <p:nvPr/>
                </p:nvGrpSpPr>
                <p:grpSpPr>
                  <a:xfrm>
                    <a:off x="2425983" y="5189220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57" name="直接连接符 56">
                      <a:extLst>
                        <a:ext uri="{FF2B5EF4-FFF2-40B4-BE49-F238E27FC236}">
                          <a16:creationId xmlns:a16="http://schemas.microsoft.com/office/drawing/2014/main" xmlns="" id="{CB9CD994-6292-42A3-BE47-E40E017BA07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直接连接符 57">
                      <a:extLst>
                        <a:ext uri="{FF2B5EF4-FFF2-40B4-BE49-F238E27FC236}">
                          <a16:creationId xmlns:a16="http://schemas.microsoft.com/office/drawing/2014/main" xmlns="" id="{9352680F-2459-4D25-BF98-EC1029757DB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4" name="组合 53">
                    <a:extLst>
                      <a:ext uri="{FF2B5EF4-FFF2-40B4-BE49-F238E27FC236}">
                        <a16:creationId xmlns:a16="http://schemas.microsoft.com/office/drawing/2014/main" xmlns="" id="{81E98AB0-A940-4359-80F4-9EFD8B66A275}"/>
                      </a:ext>
                    </a:extLst>
                  </p:cNvPr>
                  <p:cNvGrpSpPr/>
                  <p:nvPr/>
                </p:nvGrpSpPr>
                <p:grpSpPr>
                  <a:xfrm>
                    <a:off x="2676808" y="5186045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55" name="直接连接符 54">
                      <a:extLst>
                        <a:ext uri="{FF2B5EF4-FFF2-40B4-BE49-F238E27FC236}">
                          <a16:creationId xmlns:a16="http://schemas.microsoft.com/office/drawing/2014/main" xmlns="" id="{0333C809-D011-4BF7-8719-3E58BBECA15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直接连接符 55">
                      <a:extLst>
                        <a:ext uri="{FF2B5EF4-FFF2-40B4-BE49-F238E27FC236}">
                          <a16:creationId xmlns:a16="http://schemas.microsoft.com/office/drawing/2014/main" xmlns="" id="{413602F3-95A9-4C84-8904-AB7B67F3FF4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6" name="组合 45">
                  <a:extLst>
                    <a:ext uri="{FF2B5EF4-FFF2-40B4-BE49-F238E27FC236}">
                      <a16:creationId xmlns:a16="http://schemas.microsoft.com/office/drawing/2014/main" xmlns="" id="{D418BE7E-31B9-4EA1-B1EB-0C7F441F67B3}"/>
                    </a:ext>
                  </a:extLst>
                </p:cNvPr>
                <p:cNvGrpSpPr/>
                <p:nvPr/>
              </p:nvGrpSpPr>
              <p:grpSpPr>
                <a:xfrm>
                  <a:off x="2930808" y="5179695"/>
                  <a:ext cx="504518" cy="140335"/>
                  <a:chOff x="2425983" y="5186045"/>
                  <a:chExt cx="504518" cy="140335"/>
                </a:xfrm>
              </p:grpSpPr>
              <p:grpSp>
                <p:nvGrpSpPr>
                  <p:cNvPr id="47" name="组合 46">
                    <a:extLst>
                      <a:ext uri="{FF2B5EF4-FFF2-40B4-BE49-F238E27FC236}">
                        <a16:creationId xmlns:a16="http://schemas.microsoft.com/office/drawing/2014/main" xmlns="" id="{2A679F34-0C6F-4A5F-8AA9-6FBE415C6674}"/>
                      </a:ext>
                    </a:extLst>
                  </p:cNvPr>
                  <p:cNvGrpSpPr/>
                  <p:nvPr/>
                </p:nvGrpSpPr>
                <p:grpSpPr>
                  <a:xfrm>
                    <a:off x="2425983" y="5189220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51" name="直接连接符 50">
                      <a:extLst>
                        <a:ext uri="{FF2B5EF4-FFF2-40B4-BE49-F238E27FC236}">
                          <a16:creationId xmlns:a16="http://schemas.microsoft.com/office/drawing/2014/main" xmlns="" id="{C54E8769-5CA7-4416-BA7D-69DD76D3468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直接连接符 51">
                      <a:extLst>
                        <a:ext uri="{FF2B5EF4-FFF2-40B4-BE49-F238E27FC236}">
                          <a16:creationId xmlns:a16="http://schemas.microsoft.com/office/drawing/2014/main" xmlns="" id="{9FD7468B-51D6-403B-B109-AAB8DB56EA4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8" name="组合 47">
                    <a:extLst>
                      <a:ext uri="{FF2B5EF4-FFF2-40B4-BE49-F238E27FC236}">
                        <a16:creationId xmlns:a16="http://schemas.microsoft.com/office/drawing/2014/main" xmlns="" id="{5DD5BC48-05FD-480B-B40E-C9746F682B87}"/>
                      </a:ext>
                    </a:extLst>
                  </p:cNvPr>
                  <p:cNvGrpSpPr/>
                  <p:nvPr/>
                </p:nvGrpSpPr>
                <p:grpSpPr>
                  <a:xfrm>
                    <a:off x="2676808" y="5186045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49" name="直接连接符 48">
                      <a:extLst>
                        <a:ext uri="{FF2B5EF4-FFF2-40B4-BE49-F238E27FC236}">
                          <a16:creationId xmlns:a16="http://schemas.microsoft.com/office/drawing/2014/main" xmlns="" id="{627095FC-4394-40C6-B979-6A087CD257E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直接连接符 49">
                      <a:extLst>
                        <a:ext uri="{FF2B5EF4-FFF2-40B4-BE49-F238E27FC236}">
                          <a16:creationId xmlns:a16="http://schemas.microsoft.com/office/drawing/2014/main" xmlns="" id="{06741708-A38D-4948-8667-2945294EAFA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30" name="组合 29">
                <a:extLst>
                  <a:ext uri="{FF2B5EF4-FFF2-40B4-BE49-F238E27FC236}">
                    <a16:creationId xmlns:a16="http://schemas.microsoft.com/office/drawing/2014/main" xmlns="" id="{C556B9FE-C07F-4F17-8365-42631786B665}"/>
                  </a:ext>
                </a:extLst>
              </p:cNvPr>
              <p:cNvGrpSpPr/>
              <p:nvPr/>
            </p:nvGrpSpPr>
            <p:grpSpPr>
              <a:xfrm>
                <a:off x="3432611" y="5170170"/>
                <a:ext cx="1009343" cy="146685"/>
                <a:chOff x="2425983" y="5179695"/>
                <a:chExt cx="1009343" cy="146685"/>
              </a:xfrm>
            </p:grpSpPr>
            <p:grpSp>
              <p:nvGrpSpPr>
                <p:cNvPr id="31" name="组合 30">
                  <a:extLst>
                    <a:ext uri="{FF2B5EF4-FFF2-40B4-BE49-F238E27FC236}">
                      <a16:creationId xmlns:a16="http://schemas.microsoft.com/office/drawing/2014/main" xmlns="" id="{65EBF38C-2D3E-4835-BC70-6D639CF9C7D7}"/>
                    </a:ext>
                  </a:extLst>
                </p:cNvPr>
                <p:cNvGrpSpPr/>
                <p:nvPr/>
              </p:nvGrpSpPr>
              <p:grpSpPr>
                <a:xfrm>
                  <a:off x="2425983" y="5186045"/>
                  <a:ext cx="504518" cy="140335"/>
                  <a:chOff x="2425983" y="5186045"/>
                  <a:chExt cx="504518" cy="140335"/>
                </a:xfrm>
              </p:grpSpPr>
              <p:grpSp>
                <p:nvGrpSpPr>
                  <p:cNvPr id="39" name="组合 38">
                    <a:extLst>
                      <a:ext uri="{FF2B5EF4-FFF2-40B4-BE49-F238E27FC236}">
                        <a16:creationId xmlns:a16="http://schemas.microsoft.com/office/drawing/2014/main" xmlns="" id="{D9B2690F-5CD8-4C0B-AC7C-20D156631151}"/>
                      </a:ext>
                    </a:extLst>
                  </p:cNvPr>
                  <p:cNvGrpSpPr/>
                  <p:nvPr/>
                </p:nvGrpSpPr>
                <p:grpSpPr>
                  <a:xfrm>
                    <a:off x="2425983" y="5189220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43" name="直接连接符 42">
                      <a:extLst>
                        <a:ext uri="{FF2B5EF4-FFF2-40B4-BE49-F238E27FC236}">
                          <a16:creationId xmlns:a16="http://schemas.microsoft.com/office/drawing/2014/main" xmlns="" id="{076E6D25-CDC8-4628-AC68-B95B4E22D34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直接连接符 43">
                      <a:extLst>
                        <a:ext uri="{FF2B5EF4-FFF2-40B4-BE49-F238E27FC236}">
                          <a16:creationId xmlns:a16="http://schemas.microsoft.com/office/drawing/2014/main" xmlns="" id="{D6BF7481-3CD7-493A-8588-3A0499F5E21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" name="组合 39">
                    <a:extLst>
                      <a:ext uri="{FF2B5EF4-FFF2-40B4-BE49-F238E27FC236}">
                        <a16:creationId xmlns:a16="http://schemas.microsoft.com/office/drawing/2014/main" xmlns="" id="{64FC6753-E1F6-46B5-8F11-D278D1AF8B05}"/>
                      </a:ext>
                    </a:extLst>
                  </p:cNvPr>
                  <p:cNvGrpSpPr/>
                  <p:nvPr/>
                </p:nvGrpSpPr>
                <p:grpSpPr>
                  <a:xfrm>
                    <a:off x="2676808" y="5186045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41" name="直接连接符 40">
                      <a:extLst>
                        <a:ext uri="{FF2B5EF4-FFF2-40B4-BE49-F238E27FC236}">
                          <a16:creationId xmlns:a16="http://schemas.microsoft.com/office/drawing/2014/main" xmlns="" id="{92E62118-1462-4853-87ED-CC35DCBE8F0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直接连接符 41">
                      <a:extLst>
                        <a:ext uri="{FF2B5EF4-FFF2-40B4-BE49-F238E27FC236}">
                          <a16:creationId xmlns:a16="http://schemas.microsoft.com/office/drawing/2014/main" xmlns="" id="{C2A162D1-1153-465D-A59F-8332F28847A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2" name="组合 31">
                  <a:extLst>
                    <a:ext uri="{FF2B5EF4-FFF2-40B4-BE49-F238E27FC236}">
                      <a16:creationId xmlns:a16="http://schemas.microsoft.com/office/drawing/2014/main" xmlns="" id="{7EEF1ABC-145E-4BCB-A853-D0716F3F149E}"/>
                    </a:ext>
                  </a:extLst>
                </p:cNvPr>
                <p:cNvGrpSpPr/>
                <p:nvPr/>
              </p:nvGrpSpPr>
              <p:grpSpPr>
                <a:xfrm>
                  <a:off x="2930808" y="5179695"/>
                  <a:ext cx="504518" cy="140335"/>
                  <a:chOff x="2425983" y="5186045"/>
                  <a:chExt cx="504518" cy="140335"/>
                </a:xfrm>
              </p:grpSpPr>
              <p:grpSp>
                <p:nvGrpSpPr>
                  <p:cNvPr id="33" name="组合 32">
                    <a:extLst>
                      <a:ext uri="{FF2B5EF4-FFF2-40B4-BE49-F238E27FC236}">
                        <a16:creationId xmlns:a16="http://schemas.microsoft.com/office/drawing/2014/main" xmlns="" id="{4818E31F-8A18-486A-ACD7-D8859A787D33}"/>
                      </a:ext>
                    </a:extLst>
                  </p:cNvPr>
                  <p:cNvGrpSpPr/>
                  <p:nvPr/>
                </p:nvGrpSpPr>
                <p:grpSpPr>
                  <a:xfrm>
                    <a:off x="2425983" y="5189220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37" name="直接连接符 36">
                      <a:extLst>
                        <a:ext uri="{FF2B5EF4-FFF2-40B4-BE49-F238E27FC236}">
                          <a16:creationId xmlns:a16="http://schemas.microsoft.com/office/drawing/2014/main" xmlns="" id="{8BAC83EC-ADAC-4823-86DD-3E55B5E5F69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直接连接符 37">
                      <a:extLst>
                        <a:ext uri="{FF2B5EF4-FFF2-40B4-BE49-F238E27FC236}">
                          <a16:creationId xmlns:a16="http://schemas.microsoft.com/office/drawing/2014/main" xmlns="" id="{E64F96B7-129B-4B2F-8D33-A6B7D1A99C6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4" name="组合 33">
                    <a:extLst>
                      <a:ext uri="{FF2B5EF4-FFF2-40B4-BE49-F238E27FC236}">
                        <a16:creationId xmlns:a16="http://schemas.microsoft.com/office/drawing/2014/main" xmlns="" id="{99CCD93F-31AD-42C9-BC2B-625AE68F7B96}"/>
                      </a:ext>
                    </a:extLst>
                  </p:cNvPr>
                  <p:cNvGrpSpPr/>
                  <p:nvPr/>
                </p:nvGrpSpPr>
                <p:grpSpPr>
                  <a:xfrm>
                    <a:off x="2676808" y="5186045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35" name="直接连接符 34">
                      <a:extLst>
                        <a:ext uri="{FF2B5EF4-FFF2-40B4-BE49-F238E27FC236}">
                          <a16:creationId xmlns:a16="http://schemas.microsoft.com/office/drawing/2014/main" xmlns="" id="{95A4FDC8-AC44-486F-8AF8-6FD7171D749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直接连接符 35">
                      <a:extLst>
                        <a:ext uri="{FF2B5EF4-FFF2-40B4-BE49-F238E27FC236}">
                          <a16:creationId xmlns:a16="http://schemas.microsoft.com/office/drawing/2014/main" xmlns="" id="{64027966-E90D-4830-92ED-B343DC772D2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2166B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EC98933D-DFA4-4BD6-B30D-43CEB6232ABA}"/>
                </a:ext>
              </a:extLst>
            </p:cNvPr>
            <p:cNvGrpSpPr/>
            <p:nvPr/>
          </p:nvGrpSpPr>
          <p:grpSpPr>
            <a:xfrm>
              <a:off x="1839287" y="5184146"/>
              <a:ext cx="758518" cy="87506"/>
              <a:chOff x="2676808" y="5179695"/>
              <a:chExt cx="758518" cy="143510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92CD4FE7-B376-4A52-B3FB-2122C9CDE01C}"/>
                  </a:ext>
                </a:extLst>
              </p:cNvPr>
              <p:cNvGrpSpPr/>
              <p:nvPr/>
            </p:nvGrpSpPr>
            <p:grpSpPr>
              <a:xfrm>
                <a:off x="2676808" y="5186045"/>
                <a:ext cx="253693" cy="137160"/>
                <a:chOff x="2425983" y="5189220"/>
                <a:chExt cx="253693" cy="137160"/>
              </a:xfrm>
            </p:grpSpPr>
            <p:cxnSp>
              <p:nvCxnSpPr>
                <p:cNvPr id="27" name="直接连接符 26">
                  <a:extLst>
                    <a:ext uri="{FF2B5EF4-FFF2-40B4-BE49-F238E27FC236}">
                      <a16:creationId xmlns:a16="http://schemas.microsoft.com/office/drawing/2014/main" xmlns="" id="{EFE0846B-E7FA-43BA-9B72-178D23780A79}"/>
                    </a:ext>
                  </a:extLst>
                </p:cNvPr>
                <p:cNvCxnSpPr/>
                <p:nvPr/>
              </p:nvCxnSpPr>
              <p:spPr>
                <a:xfrm>
                  <a:off x="2425983" y="5189220"/>
                  <a:ext cx="126717" cy="137160"/>
                </a:xfrm>
                <a:prstGeom prst="line">
                  <a:avLst/>
                </a:prstGeom>
                <a:ln>
                  <a:solidFill>
                    <a:srgbClr val="2166B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>
                  <a:extLst>
                    <a:ext uri="{FF2B5EF4-FFF2-40B4-BE49-F238E27FC236}">
                      <a16:creationId xmlns:a16="http://schemas.microsoft.com/office/drawing/2014/main" xmlns="" id="{C74A609E-50A7-42C0-B045-7C91FAF82C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552959" y="5189220"/>
                  <a:ext cx="126717" cy="137160"/>
                </a:xfrm>
                <a:prstGeom prst="line">
                  <a:avLst/>
                </a:prstGeom>
                <a:ln>
                  <a:solidFill>
                    <a:srgbClr val="2166B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xmlns="" id="{39D3455D-7A6A-4771-84A2-55481BB809F3}"/>
                  </a:ext>
                </a:extLst>
              </p:cNvPr>
              <p:cNvGrpSpPr/>
              <p:nvPr/>
            </p:nvGrpSpPr>
            <p:grpSpPr>
              <a:xfrm>
                <a:off x="2930808" y="5179695"/>
                <a:ext cx="504518" cy="140335"/>
                <a:chOff x="2425983" y="5186045"/>
                <a:chExt cx="504518" cy="140335"/>
              </a:xfrm>
            </p:grpSpPr>
            <p:grpSp>
              <p:nvGrpSpPr>
                <p:cNvPr id="21" name="组合 20">
                  <a:extLst>
                    <a:ext uri="{FF2B5EF4-FFF2-40B4-BE49-F238E27FC236}">
                      <a16:creationId xmlns:a16="http://schemas.microsoft.com/office/drawing/2014/main" xmlns="" id="{AA1A27E4-6F7C-43E2-8A95-ED06B59D85FF}"/>
                    </a:ext>
                  </a:extLst>
                </p:cNvPr>
                <p:cNvGrpSpPr/>
                <p:nvPr/>
              </p:nvGrpSpPr>
              <p:grpSpPr>
                <a:xfrm>
                  <a:off x="2425983" y="5189220"/>
                  <a:ext cx="253693" cy="137160"/>
                  <a:chOff x="2425983" y="5189220"/>
                  <a:chExt cx="253693" cy="137160"/>
                </a:xfrm>
              </p:grpSpPr>
              <p:cxnSp>
                <p:nvCxnSpPr>
                  <p:cNvPr id="25" name="直接连接符 24">
                    <a:extLst>
                      <a:ext uri="{FF2B5EF4-FFF2-40B4-BE49-F238E27FC236}">
                        <a16:creationId xmlns:a16="http://schemas.microsoft.com/office/drawing/2014/main" xmlns="" id="{2AB7ECA4-2AC8-4D13-914C-885CE20A30F8}"/>
                      </a:ext>
                    </a:extLst>
                  </p:cNvPr>
                  <p:cNvCxnSpPr/>
                  <p:nvPr/>
                </p:nvCxnSpPr>
                <p:spPr>
                  <a:xfrm>
                    <a:off x="2425983" y="5189220"/>
                    <a:ext cx="126717" cy="137160"/>
                  </a:xfrm>
                  <a:prstGeom prst="line">
                    <a:avLst/>
                  </a:prstGeom>
                  <a:ln>
                    <a:solidFill>
                      <a:srgbClr val="2166B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直接连接符 25">
                    <a:extLst>
                      <a:ext uri="{FF2B5EF4-FFF2-40B4-BE49-F238E27FC236}">
                        <a16:creationId xmlns:a16="http://schemas.microsoft.com/office/drawing/2014/main" xmlns="" id="{5A9D7D03-A0E6-47C9-A72E-B6ED3C1490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552959" y="5189220"/>
                    <a:ext cx="126717" cy="137160"/>
                  </a:xfrm>
                  <a:prstGeom prst="line">
                    <a:avLst/>
                  </a:prstGeom>
                  <a:ln>
                    <a:solidFill>
                      <a:srgbClr val="2166B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组合 21">
                  <a:extLst>
                    <a:ext uri="{FF2B5EF4-FFF2-40B4-BE49-F238E27FC236}">
                      <a16:creationId xmlns:a16="http://schemas.microsoft.com/office/drawing/2014/main" xmlns="" id="{B47C180C-D1D7-412D-B77C-AD59F47ED30B}"/>
                    </a:ext>
                  </a:extLst>
                </p:cNvPr>
                <p:cNvGrpSpPr/>
                <p:nvPr/>
              </p:nvGrpSpPr>
              <p:grpSpPr>
                <a:xfrm>
                  <a:off x="2676808" y="5186045"/>
                  <a:ext cx="253693" cy="137160"/>
                  <a:chOff x="2425983" y="5189220"/>
                  <a:chExt cx="253693" cy="137160"/>
                </a:xfrm>
              </p:grpSpPr>
              <p:cxnSp>
                <p:nvCxnSpPr>
                  <p:cNvPr id="23" name="直接连接符 22">
                    <a:extLst>
                      <a:ext uri="{FF2B5EF4-FFF2-40B4-BE49-F238E27FC236}">
                        <a16:creationId xmlns:a16="http://schemas.microsoft.com/office/drawing/2014/main" xmlns="" id="{8B41290F-557C-4B3D-8171-38130221032F}"/>
                      </a:ext>
                    </a:extLst>
                  </p:cNvPr>
                  <p:cNvCxnSpPr/>
                  <p:nvPr/>
                </p:nvCxnSpPr>
                <p:spPr>
                  <a:xfrm>
                    <a:off x="2425983" y="5189220"/>
                    <a:ext cx="126717" cy="137160"/>
                  </a:xfrm>
                  <a:prstGeom prst="line">
                    <a:avLst/>
                  </a:prstGeom>
                  <a:ln>
                    <a:solidFill>
                      <a:srgbClr val="2166B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接连接符 23">
                    <a:extLst>
                      <a:ext uri="{FF2B5EF4-FFF2-40B4-BE49-F238E27FC236}">
                        <a16:creationId xmlns:a16="http://schemas.microsoft.com/office/drawing/2014/main" xmlns="" id="{EC231660-528E-4E04-9599-2792330320E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552959" y="5189220"/>
                    <a:ext cx="126717" cy="137160"/>
                  </a:xfrm>
                  <a:prstGeom prst="line">
                    <a:avLst/>
                  </a:prstGeom>
                  <a:ln>
                    <a:solidFill>
                      <a:srgbClr val="2166B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59" name="TextBox 15">
            <a:extLst>
              <a:ext uri="{FF2B5EF4-FFF2-40B4-BE49-F238E27FC236}">
                <a16:creationId xmlns:a16="http://schemas.microsoft.com/office/drawing/2014/main" xmlns="" id="{27A09CEA-7F01-461E-9DF2-F45A2D4D75BD}"/>
              </a:ext>
            </a:extLst>
          </p:cNvPr>
          <p:cNvSpPr txBox="1"/>
          <p:nvPr/>
        </p:nvSpPr>
        <p:spPr>
          <a:xfrm>
            <a:off x="3026822" y="3846946"/>
            <a:ext cx="2791246" cy="276999"/>
          </a:xfrm>
          <a:prstGeom prst="rect">
            <a:avLst/>
          </a:prstGeom>
          <a:solidFill>
            <a:srgbClr val="2166B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spc="600" smtClean="0">
                <a:solidFill>
                  <a:schemeClr val="bg1"/>
                </a:solidFill>
                <a:cs typeface="+mn-ea"/>
                <a:sym typeface="+mn-lt"/>
              </a:rPr>
              <a:t>教师：李老师</a:t>
            </a:r>
            <a:endParaRPr lang="en-US" sz="12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TextBox 15">
            <a:extLst>
              <a:ext uri="{FF2B5EF4-FFF2-40B4-BE49-F238E27FC236}">
                <a16:creationId xmlns:a16="http://schemas.microsoft.com/office/drawing/2014/main" xmlns="" id="{3D913D75-14E7-4681-B532-2DF5D55F3145}"/>
              </a:ext>
            </a:extLst>
          </p:cNvPr>
          <p:cNvSpPr txBox="1"/>
          <p:nvPr/>
        </p:nvSpPr>
        <p:spPr>
          <a:xfrm>
            <a:off x="6162675" y="3846946"/>
            <a:ext cx="2918613" cy="276999"/>
          </a:xfrm>
          <a:prstGeom prst="rect">
            <a:avLst/>
          </a:prstGeom>
          <a:noFill/>
          <a:ln>
            <a:solidFill>
              <a:srgbClr val="2166B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2166B1"/>
                </a:solidFill>
                <a:cs typeface="+mn-ea"/>
                <a:sym typeface="+mn-lt"/>
              </a:rPr>
              <a:t>时间</a:t>
            </a:r>
            <a:r>
              <a:rPr lang="en-US" altLang="zh-CN" sz="1200" spc="300" dirty="0">
                <a:solidFill>
                  <a:srgbClr val="2166B1"/>
                </a:solidFill>
                <a:cs typeface="+mn-ea"/>
                <a:sym typeface="+mn-lt"/>
              </a:rPr>
              <a:t>:2019.08.18</a:t>
            </a:r>
            <a:endParaRPr lang="en-US" sz="1200" spc="300" dirty="0">
              <a:solidFill>
                <a:srgbClr val="2166B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">
        <p14:warp dir="in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9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9" grpId="0" animBg="1"/>
      <p:bldP spid="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392222F-4A88-4232-8B89-9C19EB0CB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8D968436-A572-49C2-9569-08ECB73E5912}"/>
              </a:ext>
            </a:extLst>
          </p:cNvPr>
          <p:cNvSpPr/>
          <p:nvPr/>
        </p:nvSpPr>
        <p:spPr>
          <a:xfrm>
            <a:off x="3843823" y="1865277"/>
            <a:ext cx="4372580" cy="869512"/>
          </a:xfrm>
          <a:prstGeom prst="roundRect">
            <a:avLst>
              <a:gd name="adj" fmla="val 0"/>
            </a:avLst>
          </a:prstGeom>
          <a:solidFill>
            <a:srgbClr val="2166B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rgbClr val="1E6F7A"/>
              </a:solidFill>
              <a:cs typeface="+mn-ea"/>
              <a:sym typeface="+mn-lt"/>
            </a:endParaRP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xmlns="" id="{7036FACF-586F-40D2-8E23-41FB05220935}"/>
              </a:ext>
            </a:extLst>
          </p:cNvPr>
          <p:cNvSpPr txBox="1"/>
          <p:nvPr/>
        </p:nvSpPr>
        <p:spPr>
          <a:xfrm rot="16200000">
            <a:off x="5598801" y="719049"/>
            <a:ext cx="861774" cy="315423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400" b="1" spc="600" dirty="0">
                <a:solidFill>
                  <a:schemeClr val="bg1"/>
                </a:solidFill>
                <a:cs typeface="+mn-ea"/>
                <a:sym typeface="+mn-lt"/>
              </a:rPr>
              <a:t>第一部分</a:t>
            </a:r>
            <a:endParaRPr lang="en-US" altLang="zh-CN" sz="4400" b="1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68FAA70-7347-4A31-BCB2-BCE8536905AB}"/>
              </a:ext>
            </a:extLst>
          </p:cNvPr>
          <p:cNvSpPr txBox="1"/>
          <p:nvPr/>
        </p:nvSpPr>
        <p:spPr>
          <a:xfrm>
            <a:off x="3534344" y="2775586"/>
            <a:ext cx="507394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5400" spc="600" smtClean="0">
                <a:solidFill>
                  <a:srgbClr val="2166B1"/>
                </a:solidFill>
                <a:cs typeface="+mn-ea"/>
                <a:sym typeface="+mn-lt"/>
              </a:rPr>
              <a:t>课前导读</a:t>
            </a:r>
            <a:endParaRPr lang="zh-CN" altLang="en-US" sz="5400" spc="600" dirty="0">
              <a:solidFill>
                <a:srgbClr val="2166B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25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461665"/>
            <a:chOff x="-2655131" y="565290"/>
            <a:chExt cx="10843722" cy="46166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课前导读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44487" y="757162"/>
            <a:ext cx="3584575" cy="1143000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400" b="1" smtClean="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学习目标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063268" y="2031170"/>
            <a:ext cx="8135937" cy="2836938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sz="3200" b="1" smtClean="0">
                <a:solidFill>
                  <a:srgbClr val="2166B1"/>
                </a:solidFill>
                <a:cs typeface="+mn-ea"/>
                <a:sym typeface="+mn-lt"/>
              </a:rPr>
              <a:t>  1.</a:t>
            </a:r>
            <a:r>
              <a:rPr lang="zh-CN" altLang="en-US" sz="3200" b="1" smtClean="0">
                <a:solidFill>
                  <a:srgbClr val="2166B1"/>
                </a:solidFill>
                <a:cs typeface="+mn-ea"/>
                <a:sym typeface="+mn-lt"/>
              </a:rPr>
              <a:t>体会作者生动、准确的语言，学习作者抓住景物观察事物方法，背诵自己喜欢的段落。</a:t>
            </a:r>
            <a:br>
              <a:rPr lang="zh-CN" altLang="en-US" sz="3200" b="1" smtClean="0">
                <a:solidFill>
                  <a:srgbClr val="2166B1"/>
                </a:solidFill>
                <a:cs typeface="+mn-ea"/>
                <a:sym typeface="+mn-lt"/>
              </a:rPr>
            </a:br>
            <a:r>
              <a:rPr lang="en-US" altLang="zh-CN" sz="3200" b="1" smtClean="0">
                <a:solidFill>
                  <a:srgbClr val="2166B1"/>
                </a:solidFill>
                <a:cs typeface="+mn-ea"/>
                <a:sym typeface="+mn-lt"/>
              </a:rPr>
              <a:t>2.</a:t>
            </a:r>
            <a:r>
              <a:rPr lang="zh-CN" altLang="en-US" sz="3200" b="1" smtClean="0">
                <a:solidFill>
                  <a:srgbClr val="2166B1"/>
                </a:solidFill>
                <a:cs typeface="+mn-ea"/>
                <a:sym typeface="+mn-lt"/>
              </a:rPr>
              <a:t>了解小兴安岭美丽的景色和丰富的物产，激发同学们热爱祖国大好河山的思想感情。</a:t>
            </a:r>
            <a:br>
              <a:rPr lang="zh-CN" altLang="en-US" sz="3200" b="1" smtClean="0">
                <a:solidFill>
                  <a:srgbClr val="2166B1"/>
                </a:solidFill>
                <a:cs typeface="+mn-ea"/>
                <a:sym typeface="+mn-lt"/>
              </a:rPr>
            </a:br>
            <a:endParaRPr lang="zh-CN" altLang="en-US" sz="3200" b="1" smtClean="0">
              <a:solidFill>
                <a:srgbClr val="2166B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461665"/>
            <a:chOff x="-2655131" y="565290"/>
            <a:chExt cx="10843722" cy="46166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课前导读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351088" y="1250950"/>
            <a:ext cx="7772400" cy="4114800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sz="2800" b="1" smtClean="0">
                <a:solidFill>
                  <a:srgbClr val="2166B1"/>
                </a:solidFill>
                <a:cs typeface="+mn-ea"/>
                <a:sym typeface="+mn-lt"/>
              </a:rPr>
              <a:t>    </a:t>
            </a:r>
            <a:r>
              <a:rPr lang="zh-CN" altLang="en-US" sz="2800" b="1" smtClean="0">
                <a:solidFill>
                  <a:srgbClr val="2166B1"/>
                </a:solidFill>
                <a:cs typeface="+mn-ea"/>
                <a:sym typeface="+mn-lt"/>
              </a:rPr>
              <a:t>小兴安岭是我国的重要林区之一</a:t>
            </a:r>
            <a:r>
              <a:rPr lang="en-US" altLang="zh-CN" sz="2800" b="1" smtClean="0">
                <a:solidFill>
                  <a:srgbClr val="2166B1"/>
                </a:solidFill>
                <a:cs typeface="+mn-ea"/>
                <a:sym typeface="+mn-lt"/>
              </a:rPr>
              <a:t>,</a:t>
            </a:r>
            <a:r>
              <a:rPr lang="zh-CN" altLang="en-US" sz="2800" b="1" smtClean="0">
                <a:solidFill>
                  <a:srgbClr val="2166B1"/>
                </a:solidFill>
                <a:cs typeface="+mn-ea"/>
                <a:sym typeface="+mn-lt"/>
              </a:rPr>
              <a:t>长约三百六十公里</a:t>
            </a:r>
            <a:r>
              <a:rPr lang="en-US" altLang="zh-CN" sz="2800" b="1" smtClean="0">
                <a:solidFill>
                  <a:srgbClr val="2166B1"/>
                </a:solidFill>
                <a:cs typeface="+mn-ea"/>
                <a:sym typeface="+mn-lt"/>
              </a:rPr>
              <a:t>,</a:t>
            </a:r>
            <a:r>
              <a:rPr lang="zh-CN" altLang="en-US" sz="2800" b="1" smtClean="0">
                <a:solidFill>
                  <a:srgbClr val="2166B1"/>
                </a:solidFill>
                <a:cs typeface="+mn-ea"/>
                <a:sym typeface="+mn-lt"/>
              </a:rPr>
              <a:t>平均高度为海拔四百至六百米。整个山分布着温带针叶、落叶和阔叶混合林</a:t>
            </a:r>
            <a:r>
              <a:rPr lang="en-US" altLang="zh-CN" sz="2800" b="1" smtClean="0">
                <a:solidFill>
                  <a:srgbClr val="2166B1"/>
                </a:solidFill>
                <a:cs typeface="+mn-ea"/>
                <a:sym typeface="+mn-lt"/>
              </a:rPr>
              <a:t>,</a:t>
            </a:r>
            <a:r>
              <a:rPr lang="zh-CN" altLang="en-US" sz="2800" b="1" smtClean="0">
                <a:solidFill>
                  <a:srgbClr val="2166B1"/>
                </a:solidFill>
                <a:cs typeface="+mn-ea"/>
                <a:sym typeface="+mn-lt"/>
              </a:rPr>
              <a:t>它与大兴安岭、长白山同是我国最大的林区。它们集中了全国木材蓄积量的三分之一以上。林中主要的针叶树木有红松、沙松等。森林中有梅花鹿、紫貂和东北虎等珍贵的动物。林地上生长着人参、乌拉草及其他珍贵的药材。其中“三北”防护林体系被称为“世界上最大的生态工程。”</a:t>
            </a:r>
          </a:p>
          <a:p>
            <a:endParaRPr lang="zh-CN" altLang="en-US" sz="2800" b="1" smtClean="0">
              <a:solidFill>
                <a:srgbClr val="2166B1"/>
              </a:solidFill>
              <a:cs typeface="+mn-ea"/>
              <a:sym typeface="+mn-lt"/>
            </a:endParaRPr>
          </a:p>
          <a:p>
            <a:pPr>
              <a:buFontTx/>
              <a:buNone/>
            </a:pPr>
            <a:endParaRPr lang="en-US" altLang="zh-CN" sz="2800" smtClean="0">
              <a:solidFill>
                <a:srgbClr val="2166B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16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392222F-4A88-4232-8B89-9C19EB0CB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8D968436-A572-49C2-9569-08ECB73E5912}"/>
              </a:ext>
            </a:extLst>
          </p:cNvPr>
          <p:cNvSpPr/>
          <p:nvPr/>
        </p:nvSpPr>
        <p:spPr>
          <a:xfrm>
            <a:off x="3843823" y="1865277"/>
            <a:ext cx="4372580" cy="869512"/>
          </a:xfrm>
          <a:prstGeom prst="roundRect">
            <a:avLst>
              <a:gd name="adj" fmla="val 0"/>
            </a:avLst>
          </a:prstGeom>
          <a:solidFill>
            <a:srgbClr val="2166B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rgbClr val="1E6F7A"/>
              </a:solidFill>
              <a:cs typeface="+mn-ea"/>
              <a:sym typeface="+mn-lt"/>
            </a:endParaRP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xmlns="" id="{7036FACF-586F-40D2-8E23-41FB05220935}"/>
              </a:ext>
            </a:extLst>
          </p:cNvPr>
          <p:cNvSpPr txBox="1"/>
          <p:nvPr/>
        </p:nvSpPr>
        <p:spPr>
          <a:xfrm rot="16200000">
            <a:off x="5598801" y="719049"/>
            <a:ext cx="861774" cy="315423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400" b="1" spc="600" smtClean="0">
                <a:solidFill>
                  <a:schemeClr val="bg1"/>
                </a:solidFill>
                <a:cs typeface="+mn-ea"/>
                <a:sym typeface="+mn-lt"/>
              </a:rPr>
              <a:t>第二部</a:t>
            </a:r>
            <a:r>
              <a:rPr lang="zh-CN" altLang="en-US" sz="4400" b="1" spc="600" dirty="0">
                <a:solidFill>
                  <a:schemeClr val="bg1"/>
                </a:solidFill>
                <a:cs typeface="+mn-ea"/>
                <a:sym typeface="+mn-lt"/>
              </a:rPr>
              <a:t>分</a:t>
            </a:r>
            <a:endParaRPr lang="en-US" altLang="zh-CN" sz="4400" b="1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68FAA70-7347-4A31-BCB2-BCE8536905AB}"/>
              </a:ext>
            </a:extLst>
          </p:cNvPr>
          <p:cNvSpPr txBox="1"/>
          <p:nvPr/>
        </p:nvSpPr>
        <p:spPr>
          <a:xfrm>
            <a:off x="3534344" y="2775586"/>
            <a:ext cx="507394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5400" spc="600">
                <a:solidFill>
                  <a:srgbClr val="2166B1"/>
                </a:solidFill>
                <a:cs typeface="+mn-ea"/>
                <a:sym typeface="+mn-lt"/>
              </a:rPr>
              <a:t>字</a:t>
            </a:r>
            <a:r>
              <a:rPr lang="zh-CN" altLang="en-US" sz="5400" spc="600" smtClean="0">
                <a:solidFill>
                  <a:srgbClr val="2166B1"/>
                </a:solidFill>
                <a:cs typeface="+mn-ea"/>
                <a:sym typeface="+mn-lt"/>
              </a:rPr>
              <a:t>词积累</a:t>
            </a:r>
            <a:endParaRPr lang="zh-CN" altLang="en-US" sz="5400" spc="600" dirty="0">
              <a:solidFill>
                <a:srgbClr val="2166B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869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25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461665"/>
            <a:chOff x="-2655131" y="565290"/>
            <a:chExt cx="10843722" cy="46166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字词积累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565400" y="1219200"/>
            <a:ext cx="7772400" cy="530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嫩绿   汇成   欣赏   密密层层       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挡住   视线   献出   又松又软 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可口   鲜嫩   名贵   葱葱茏茏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药材   抽出   舌头   千万缕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收藏   映在   浸在   刮过   涨满       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融化   利剑   舔着  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2166B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5685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2BA6471-8F7A-4C84-A433-12AC1713977B}"/>
              </a:ext>
            </a:extLst>
          </p:cNvPr>
          <p:cNvGrpSpPr/>
          <p:nvPr/>
        </p:nvGrpSpPr>
        <p:grpSpPr>
          <a:xfrm>
            <a:off x="683154" y="163245"/>
            <a:ext cx="10843722" cy="461665"/>
            <a:chOff x="-2655131" y="565290"/>
            <a:chExt cx="10843722" cy="46166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6064B10-367E-41EB-99C5-23CABAD7F904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0ECA8FE-655A-4010-B02D-2DF9D857B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8419" y="565290"/>
              <a:ext cx="325532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000" smtClean="0">
                  <a:solidFill>
                    <a:srgbClr val="2166B1"/>
                  </a:solidFill>
                  <a:cs typeface="+mn-ea"/>
                  <a:sym typeface="+mn-lt"/>
                </a:rPr>
                <a:t>字词积累</a:t>
              </a:r>
              <a:endParaRPr lang="zh-CN" altLang="en-US" sz="3000" dirty="0">
                <a:solidFill>
                  <a:srgbClr val="2166B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C7F029-C6EF-4535-9290-5B47A280538C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2166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247900" y="1422400"/>
            <a:ext cx="8229600" cy="4525963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zh-CN" altLang="en-US" sz="4800" b="1" smtClean="0">
                <a:solidFill>
                  <a:srgbClr val="2166B1"/>
                </a:solidFill>
                <a:cs typeface="+mn-ea"/>
                <a:sym typeface="+mn-lt"/>
              </a:rPr>
              <a:t>融化    汇成   涨满   淙淙地</a:t>
            </a:r>
          </a:p>
          <a:p>
            <a:pPr>
              <a:buFontTx/>
              <a:buNone/>
            </a:pPr>
            <a:r>
              <a:rPr lang="zh-CN" altLang="en-US" sz="4800" b="1" smtClean="0">
                <a:solidFill>
                  <a:srgbClr val="2166B1"/>
                </a:solidFill>
                <a:cs typeface="+mn-ea"/>
                <a:sym typeface="+mn-lt"/>
              </a:rPr>
              <a:t>葱葱茏茏  密密层层  严严实实</a:t>
            </a:r>
          </a:p>
          <a:p>
            <a:pPr>
              <a:buFontTx/>
              <a:buNone/>
            </a:pPr>
            <a:r>
              <a:rPr lang="zh-CN" altLang="en-US" sz="4800" b="1" smtClean="0">
                <a:solidFill>
                  <a:srgbClr val="2166B1"/>
                </a:solidFill>
                <a:cs typeface="+mn-ea"/>
                <a:sym typeface="+mn-lt"/>
              </a:rPr>
              <a:t>山葡萄    榛子    蘑菇    紫貂</a:t>
            </a:r>
          </a:p>
          <a:p>
            <a:pPr>
              <a:buFontTx/>
              <a:buNone/>
            </a:pPr>
            <a:r>
              <a:rPr lang="zh-CN" altLang="en-US" sz="4800" b="1" smtClean="0">
                <a:solidFill>
                  <a:srgbClr val="2166B1"/>
                </a:solidFill>
                <a:cs typeface="+mn-ea"/>
                <a:sym typeface="+mn-lt"/>
              </a:rPr>
              <a:t>宿舍      没过膝盖</a:t>
            </a:r>
          </a:p>
        </p:txBody>
      </p:sp>
    </p:spTree>
    <p:extLst>
      <p:ext uri="{BB962C8B-B14F-4D97-AF65-F5344CB8AC3E}">
        <p14:creationId xmlns:p14="http://schemas.microsoft.com/office/powerpoint/2010/main" val="271054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392222F-4A88-4232-8B89-9C19EB0CB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8D968436-A572-49C2-9569-08ECB73E5912}"/>
              </a:ext>
            </a:extLst>
          </p:cNvPr>
          <p:cNvSpPr/>
          <p:nvPr/>
        </p:nvSpPr>
        <p:spPr>
          <a:xfrm>
            <a:off x="3843823" y="1865277"/>
            <a:ext cx="4372580" cy="869512"/>
          </a:xfrm>
          <a:prstGeom prst="roundRect">
            <a:avLst>
              <a:gd name="adj" fmla="val 0"/>
            </a:avLst>
          </a:prstGeom>
          <a:solidFill>
            <a:srgbClr val="2166B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rgbClr val="1E6F7A"/>
              </a:solidFill>
              <a:cs typeface="+mn-ea"/>
              <a:sym typeface="+mn-lt"/>
            </a:endParaRP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xmlns="" id="{7036FACF-586F-40D2-8E23-41FB05220935}"/>
              </a:ext>
            </a:extLst>
          </p:cNvPr>
          <p:cNvSpPr txBox="1"/>
          <p:nvPr/>
        </p:nvSpPr>
        <p:spPr>
          <a:xfrm rot="16200000">
            <a:off x="5598801" y="719049"/>
            <a:ext cx="861774" cy="315423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400" b="1" spc="600" smtClean="0">
                <a:solidFill>
                  <a:schemeClr val="bg1"/>
                </a:solidFill>
                <a:cs typeface="+mn-ea"/>
                <a:sym typeface="+mn-lt"/>
              </a:rPr>
              <a:t>第三部</a:t>
            </a:r>
            <a:r>
              <a:rPr lang="zh-CN" altLang="en-US" sz="4400" b="1" spc="600" dirty="0">
                <a:solidFill>
                  <a:schemeClr val="bg1"/>
                </a:solidFill>
                <a:cs typeface="+mn-ea"/>
                <a:sym typeface="+mn-lt"/>
              </a:rPr>
              <a:t>分</a:t>
            </a:r>
            <a:endParaRPr lang="en-US" altLang="zh-CN" sz="4400" b="1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68FAA70-7347-4A31-BCB2-BCE8536905AB}"/>
              </a:ext>
            </a:extLst>
          </p:cNvPr>
          <p:cNvSpPr txBox="1"/>
          <p:nvPr/>
        </p:nvSpPr>
        <p:spPr>
          <a:xfrm>
            <a:off x="3534344" y="2775586"/>
            <a:ext cx="507394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5400" spc="600" smtClean="0">
                <a:solidFill>
                  <a:srgbClr val="2166B1"/>
                </a:solidFill>
                <a:cs typeface="+mn-ea"/>
                <a:sym typeface="+mn-lt"/>
              </a:rPr>
              <a:t>课文赏析</a:t>
            </a:r>
            <a:endParaRPr lang="zh-CN" altLang="en-US" sz="5400" spc="600" dirty="0">
              <a:solidFill>
                <a:srgbClr val="2166B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53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25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  <p:tag name="ISPRING_PRESENTATION_TITLE" val="人教版三年级语文课件范本PPT《美丽的小兴安岭》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xjghoyd3">
      <a:majorFont>
        <a:latin typeface="Arial"/>
        <a:ea typeface="SimHei"/>
        <a:cs typeface=""/>
      </a:majorFont>
      <a:minorFont>
        <a:latin typeface="Arial"/>
        <a:ea typeface="Sim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xjghoyd3">
      <a:majorFont>
        <a:latin typeface="Arial"/>
        <a:ea typeface="SimHei"/>
        <a:cs typeface=""/>
      </a:majorFont>
      <a:minorFont>
        <a:latin typeface="Arial"/>
        <a:ea typeface="Sim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xjghoyd3">
      <a:majorFont>
        <a:latin typeface="Arial"/>
        <a:ea typeface="SimHei"/>
        <a:cs typeface=""/>
      </a:majorFont>
      <a:minorFont>
        <a:latin typeface="Arial"/>
        <a:ea typeface="Sim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xjghoyd3">
      <a:majorFont>
        <a:latin typeface="Arial"/>
        <a:ea typeface="SimHei"/>
        <a:cs typeface=""/>
      </a:majorFont>
      <a:minorFont>
        <a:latin typeface="Arial"/>
        <a:ea typeface="Sim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xjghoyd3">
      <a:majorFont>
        <a:latin typeface="Arial"/>
        <a:ea typeface="SimHei"/>
        <a:cs typeface=""/>
      </a:majorFont>
      <a:minorFont>
        <a:latin typeface="Arial"/>
        <a:ea typeface="Sim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xjghoyd3">
      <a:majorFont>
        <a:latin typeface="Arial"/>
        <a:ea typeface="SimHei"/>
        <a:cs typeface=""/>
      </a:majorFont>
      <a:minorFont>
        <a:latin typeface="Arial"/>
        <a:ea typeface="Sim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xjghoyd3">
      <a:majorFont>
        <a:latin typeface="Arial"/>
        <a:ea typeface="SimHei"/>
        <a:cs typeface=""/>
      </a:majorFont>
      <a:minorFont>
        <a:latin typeface="Arial"/>
        <a:ea typeface="Sim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xjghoyd3">
      <a:majorFont>
        <a:latin typeface="Arial"/>
        <a:ea typeface="SimHei"/>
        <a:cs typeface=""/>
      </a:majorFont>
      <a:minorFont>
        <a:latin typeface="Arial"/>
        <a:ea typeface="Sim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xjghoyd3">
      <a:majorFont>
        <a:latin typeface="Arial"/>
        <a:ea typeface="SimHei"/>
        <a:cs typeface=""/>
      </a:majorFont>
      <a:minorFont>
        <a:latin typeface="Arial"/>
        <a:ea typeface="Sim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xjghoyd3">
      <a:majorFont>
        <a:latin typeface="Arial"/>
        <a:ea typeface="SimHei"/>
        <a:cs typeface=""/>
      </a:majorFont>
      <a:minorFont>
        <a:latin typeface="Arial"/>
        <a:ea typeface="Sim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5151</TotalTime>
  <Words>858</Words>
  <Application>Microsoft Office PowerPoint</Application>
  <PresentationFormat>自定义</PresentationFormat>
  <Paragraphs>176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10</vt:i4>
      </vt:variant>
      <vt:variant>
        <vt:lpstr>幻灯片标题</vt:lpstr>
      </vt:variant>
      <vt:variant>
        <vt:i4>24</vt:i4>
      </vt:variant>
    </vt:vector>
  </HeadingPairs>
  <TitlesOfParts>
    <vt:vector size="45" baseType="lpstr">
      <vt:lpstr>ITC Avant Garde Std Bk</vt:lpstr>
      <vt:lpstr>LiHei Pro</vt:lpstr>
      <vt:lpstr>Open Sans Extrabold</vt:lpstr>
      <vt:lpstr>Signika</vt:lpstr>
      <vt:lpstr>等线</vt:lpstr>
      <vt:lpstr>SimHei</vt:lpstr>
      <vt:lpstr>迷你简汉真广标</vt:lpstr>
      <vt:lpstr>宋体</vt:lpstr>
      <vt:lpstr>Arial</vt:lpstr>
      <vt:lpstr>Calibri</vt:lpstr>
      <vt:lpstr>Impact</vt:lpstr>
      <vt:lpstr>Office 主题​​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3183</cp:revision>
  <dcterms:created xsi:type="dcterms:W3CDTF">2015-12-01T09:06:39Z</dcterms:created>
  <dcterms:modified xsi:type="dcterms:W3CDTF">2018-09-14T09:10:12Z</dcterms:modified>
</cp:coreProperties>
</file>